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64" r:id="rId3"/>
    <p:sldId id="267" r:id="rId4"/>
    <p:sldId id="268" r:id="rId5"/>
    <p:sldId id="269" r:id="rId6"/>
    <p:sldId id="333" r:id="rId7"/>
    <p:sldId id="270" r:id="rId8"/>
    <p:sldId id="312" r:id="rId9"/>
    <p:sldId id="274" r:id="rId10"/>
    <p:sldId id="297" r:id="rId11"/>
    <p:sldId id="289" r:id="rId12"/>
    <p:sldId id="288" r:id="rId13"/>
    <p:sldId id="275" r:id="rId14"/>
    <p:sldId id="290" r:id="rId15"/>
    <p:sldId id="292" r:id="rId16"/>
    <p:sldId id="276" r:id="rId17"/>
    <p:sldId id="293" r:id="rId18"/>
    <p:sldId id="294" r:id="rId19"/>
    <p:sldId id="277" r:id="rId20"/>
    <p:sldId id="296" r:id="rId21"/>
    <p:sldId id="295" r:id="rId22"/>
    <p:sldId id="299" r:id="rId23"/>
    <p:sldId id="300" r:id="rId24"/>
    <p:sldId id="327" r:id="rId25"/>
    <p:sldId id="308" r:id="rId26"/>
    <p:sldId id="272" r:id="rId27"/>
    <p:sldId id="298" r:id="rId28"/>
    <p:sldId id="302" r:id="rId29"/>
    <p:sldId id="319" r:id="rId30"/>
    <p:sldId id="278" r:id="rId31"/>
    <p:sldId id="317" r:id="rId32"/>
    <p:sldId id="316" r:id="rId33"/>
    <p:sldId id="314" r:id="rId34"/>
    <p:sldId id="315" r:id="rId35"/>
    <p:sldId id="328" r:id="rId36"/>
    <p:sldId id="329" r:id="rId37"/>
    <p:sldId id="279" r:id="rId38"/>
    <p:sldId id="304" r:id="rId39"/>
    <p:sldId id="330" r:id="rId40"/>
    <p:sldId id="331" r:id="rId41"/>
    <p:sldId id="332" r:id="rId42"/>
    <p:sldId id="310" r:id="rId43"/>
    <p:sldId id="311" r:id="rId44"/>
    <p:sldId id="318" r:id="rId45"/>
    <p:sldId id="313" r:id="rId46"/>
    <p:sldId id="280" r:id="rId47"/>
    <p:sldId id="282" r:id="rId48"/>
    <p:sldId id="284" r:id="rId49"/>
    <p:sldId id="281" r:id="rId50"/>
    <p:sldId id="283" r:id="rId51"/>
    <p:sldId id="285" r:id="rId5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6">
          <p15:clr>
            <a:srgbClr val="A4A3A4"/>
          </p15:clr>
        </p15:guide>
        <p15:guide id="2" orient="horz" pos="3762">
          <p15:clr>
            <a:srgbClr val="A4A3A4"/>
          </p15:clr>
        </p15:guide>
        <p15:guide id="3" pos="2904">
          <p15:clr>
            <a:srgbClr val="A4A3A4"/>
          </p15:clr>
        </p15:guide>
        <p15:guide id="4" pos="385">
          <p15:clr>
            <a:srgbClr val="A4A3A4"/>
          </p15:clr>
        </p15:guide>
        <p15:guide id="5" pos="53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840"/>
    <a:srgbClr val="43474F"/>
    <a:srgbClr val="282828"/>
    <a:srgbClr val="CCCCCC"/>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1607" autoAdjust="0"/>
  </p:normalViewPr>
  <p:slideViewPr>
    <p:cSldViewPr snapToGrid="0" showGuides="1">
      <p:cViewPr varScale="1">
        <p:scale>
          <a:sx n="161" d="100"/>
          <a:sy n="161" d="100"/>
        </p:scale>
        <p:origin x="1692" y="132"/>
      </p:cViewPr>
      <p:guideLst>
        <p:guide orient="horz" pos="1086"/>
        <p:guide orient="horz" pos="3762"/>
        <p:guide pos="2904"/>
        <p:guide pos="385"/>
        <p:guide pos="537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sz="2160" dirty="0" err="1">
                <a:latin typeface="Corbel" panose="020B0503020204020204" pitchFamily="34" charset="0"/>
              </a:rPr>
              <a:t>Petitionen</a:t>
            </a:r>
            <a:r>
              <a:rPr lang="en-US" sz="2160" baseline="0" dirty="0">
                <a:latin typeface="Corbel" panose="020B0503020204020204" pitchFamily="34" charset="0"/>
              </a:rPr>
              <a:t> </a:t>
            </a:r>
            <a:r>
              <a:rPr lang="en-US" sz="2160" baseline="0" dirty="0" err="1">
                <a:latin typeface="Corbel" panose="020B0503020204020204" pitchFamily="34" charset="0"/>
              </a:rPr>
              <a:t>mit</a:t>
            </a:r>
            <a:r>
              <a:rPr lang="en-US" sz="2160" baseline="0" dirty="0">
                <a:latin typeface="Corbel" panose="020B0503020204020204" pitchFamily="34" charset="0"/>
              </a:rPr>
              <a:t> </a:t>
            </a:r>
            <a:r>
              <a:rPr lang="en-US" sz="2160" baseline="0" dirty="0" err="1">
                <a:latin typeface="Corbel" panose="020B0503020204020204" pitchFamily="34" charset="0"/>
              </a:rPr>
              <a:t>über</a:t>
            </a:r>
            <a:r>
              <a:rPr lang="en-US" sz="2160" baseline="0" dirty="0">
                <a:latin typeface="Corbel" panose="020B0503020204020204" pitchFamily="34" charset="0"/>
              </a:rPr>
              <a:t> 5.000 </a:t>
            </a:r>
            <a:r>
              <a:rPr lang="en-US" sz="2160" baseline="0" dirty="0" err="1">
                <a:latin typeface="Corbel" panose="020B0503020204020204" pitchFamily="34" charset="0"/>
              </a:rPr>
              <a:t>Unterzeichner</a:t>
            </a:r>
            <a:r>
              <a:rPr lang="en-US" sz="2160" baseline="0" dirty="0">
                <a:latin typeface="Corbel" panose="020B0503020204020204" pitchFamily="34" charset="0"/>
              </a:rPr>
              <a:t>*</a:t>
            </a:r>
            <a:r>
              <a:rPr lang="en-US" sz="2160" baseline="0" dirty="0" err="1">
                <a:latin typeface="Corbel" panose="020B0503020204020204" pitchFamily="34" charset="0"/>
              </a:rPr>
              <a:t>innen</a:t>
            </a:r>
            <a:r>
              <a:rPr lang="en-US" sz="2160" baseline="0" dirty="0">
                <a:latin typeface="Corbel" panose="020B0503020204020204" pitchFamily="34" charset="0"/>
              </a:rPr>
              <a:t> </a:t>
            </a:r>
            <a:endParaRPr lang="en-US" sz="2160" dirty="0">
              <a:latin typeface="Corbel" panose="020B0503020204020204" pitchFamily="34" charset="0"/>
            </a:endParaRPr>
          </a:p>
        </c:rich>
      </c:tx>
      <c:layout>
        <c:manualLayout>
          <c:xMode val="edge"/>
          <c:yMode val="edge"/>
          <c:x val="0.1691376859142607"/>
          <c:y val="3.5714285714285712E-2"/>
        </c:manualLayout>
      </c:layout>
      <c:overlay val="0"/>
    </c:title>
    <c:autoTitleDeleted val="0"/>
    <c:plotArea>
      <c:layout/>
      <c:barChart>
        <c:barDir val="bar"/>
        <c:grouping val="stacked"/>
        <c:varyColors val="0"/>
        <c:ser>
          <c:idx val="0"/>
          <c:order val="0"/>
          <c:tx>
            <c:strRef>
              <c:f>Tabelle1!$B$1</c:f>
              <c:strCache>
                <c:ptCount val="1"/>
                <c:pt idx="0">
                  <c:v>Datenreihe 1</c:v>
                </c:pt>
              </c:strCache>
            </c:strRef>
          </c:tx>
          <c:invertIfNegative val="0"/>
          <c:cat>
            <c:strRef>
              <c:f>Tabelle1!$A$2:$A$4</c:f>
              <c:strCache>
                <c:ptCount val="3"/>
                <c:pt idx="0">
                  <c:v>Whistleblower</c:v>
                </c:pt>
                <c:pt idx="1">
                  <c:v>Vereinsgesetz</c:v>
                </c:pt>
                <c:pt idx="2">
                  <c:v>Cannabis</c:v>
                </c:pt>
              </c:strCache>
            </c:strRef>
          </c:cat>
          <c:val>
            <c:numRef>
              <c:f>Tabelle1!$B$2:$B$4</c:f>
              <c:numCache>
                <c:formatCode>#,##0</c:formatCode>
                <c:ptCount val="3"/>
                <c:pt idx="0">
                  <c:v>5406</c:v>
                </c:pt>
                <c:pt idx="1">
                  <c:v>19477</c:v>
                </c:pt>
                <c:pt idx="2">
                  <c:v>48387</c:v>
                </c:pt>
              </c:numCache>
            </c:numRef>
          </c:val>
          <c:extLst>
            <c:ext xmlns:c16="http://schemas.microsoft.com/office/drawing/2014/chart" uri="{C3380CC4-5D6E-409C-BE32-E72D297353CC}">
              <c16:uniqueId val="{00000000-5059-4BDE-B0A6-D2D6A27E1AF3}"/>
            </c:ext>
          </c:extLst>
        </c:ser>
        <c:dLbls>
          <c:showLegendKey val="0"/>
          <c:showVal val="0"/>
          <c:showCatName val="0"/>
          <c:showSerName val="0"/>
          <c:showPercent val="0"/>
          <c:showBubbleSize val="0"/>
        </c:dLbls>
        <c:gapWidth val="150"/>
        <c:overlap val="100"/>
        <c:axId val="79761408"/>
        <c:axId val="79762944"/>
      </c:barChart>
      <c:catAx>
        <c:axId val="79761408"/>
        <c:scaling>
          <c:orientation val="minMax"/>
        </c:scaling>
        <c:delete val="1"/>
        <c:axPos val="l"/>
        <c:numFmt formatCode="General" sourceLinked="0"/>
        <c:majorTickMark val="out"/>
        <c:minorTickMark val="none"/>
        <c:tickLblPos val="nextTo"/>
        <c:crossAx val="79762944"/>
        <c:crosses val="autoZero"/>
        <c:auto val="1"/>
        <c:lblAlgn val="ctr"/>
        <c:lblOffset val="100"/>
        <c:noMultiLvlLbl val="0"/>
      </c:catAx>
      <c:valAx>
        <c:axId val="79762944"/>
        <c:scaling>
          <c:orientation val="minMax"/>
        </c:scaling>
        <c:delete val="0"/>
        <c:axPos val="b"/>
        <c:majorGridlines/>
        <c:numFmt formatCode="#,##0" sourceLinked="1"/>
        <c:majorTickMark val="out"/>
        <c:minorTickMark val="none"/>
        <c:tickLblPos val="nextTo"/>
        <c:crossAx val="79761408"/>
        <c:crosses val="autoZero"/>
        <c:crossBetween val="between"/>
      </c:valAx>
    </c:plotArea>
    <c:legend>
      <c:legendPos val="r"/>
      <c:legendEntry>
        <c:idx val="0"/>
        <c:txPr>
          <a:bodyPr/>
          <a:lstStyle/>
          <a:p>
            <a:pPr>
              <a:defRPr sz="1800"/>
            </a:pPr>
            <a:endParaRPr lang="de-DE"/>
          </a:p>
        </c:txPr>
      </c:legendEntry>
      <c:overlay val="0"/>
      <c:txPr>
        <a:bodyPr/>
        <a:lstStyle/>
        <a:p>
          <a:pPr>
            <a:defRPr sz="1600"/>
          </a:pPr>
          <a:endParaRPr lang="de-DE"/>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Tabelle1!$B$1</c:f>
              <c:strCache>
                <c:ptCount val="1"/>
                <c:pt idx="0">
                  <c:v>Wahlberechtigte</c:v>
                </c:pt>
              </c:strCache>
            </c:strRef>
          </c:tx>
          <c:invertIfNegative val="0"/>
          <c:cat>
            <c:strRef>
              <c:f>Tabelle1!$A$2</c:f>
              <c:strCache>
                <c:ptCount val="1"/>
                <c:pt idx="0">
                  <c:v>Kategorie 1</c:v>
                </c:pt>
              </c:strCache>
            </c:strRef>
          </c:cat>
          <c:val>
            <c:numRef>
              <c:f>Tabelle1!$B$2</c:f>
              <c:numCache>
                <c:formatCode>#,##0</c:formatCode>
                <c:ptCount val="1"/>
                <c:pt idx="0">
                  <c:v>61500000</c:v>
                </c:pt>
              </c:numCache>
            </c:numRef>
          </c:val>
          <c:extLst>
            <c:ext xmlns:c16="http://schemas.microsoft.com/office/drawing/2014/chart" uri="{C3380CC4-5D6E-409C-BE32-E72D297353CC}">
              <c16:uniqueId val="{00000000-A25B-4BBF-B6D5-EE9D46AF11CC}"/>
            </c:ext>
          </c:extLst>
        </c:ser>
        <c:ser>
          <c:idx val="1"/>
          <c:order val="1"/>
          <c:tx>
            <c:strRef>
              <c:f>Tabelle1!$C$1</c:f>
              <c:strCache>
                <c:ptCount val="1"/>
                <c:pt idx="0">
                  <c:v>Ausländer*innen</c:v>
                </c:pt>
              </c:strCache>
            </c:strRef>
          </c:tx>
          <c:invertIfNegative val="0"/>
          <c:cat>
            <c:strRef>
              <c:f>Tabelle1!$A$2</c:f>
              <c:strCache>
                <c:ptCount val="1"/>
                <c:pt idx="0">
                  <c:v>Kategorie 1</c:v>
                </c:pt>
              </c:strCache>
            </c:strRef>
          </c:cat>
          <c:val>
            <c:numRef>
              <c:f>Tabelle1!$C$2</c:f>
              <c:numCache>
                <c:formatCode>General</c:formatCode>
                <c:ptCount val="1"/>
                <c:pt idx="0">
                  <c:v>10600000</c:v>
                </c:pt>
              </c:numCache>
            </c:numRef>
          </c:val>
          <c:extLst>
            <c:ext xmlns:c16="http://schemas.microsoft.com/office/drawing/2014/chart" uri="{C3380CC4-5D6E-409C-BE32-E72D297353CC}">
              <c16:uniqueId val="{00000001-A25B-4BBF-B6D5-EE9D46AF11CC}"/>
            </c:ext>
          </c:extLst>
        </c:ser>
        <c:ser>
          <c:idx val="2"/>
          <c:order val="2"/>
          <c:tx>
            <c:strRef>
              <c:f>Tabelle1!$D$1</c:f>
              <c:strCache>
                <c:ptCount val="1"/>
                <c:pt idx="0">
                  <c:v>Kinder </c:v>
                </c:pt>
              </c:strCache>
            </c:strRef>
          </c:tx>
          <c:invertIfNegative val="0"/>
          <c:cat>
            <c:strRef>
              <c:f>Tabelle1!$A$2</c:f>
              <c:strCache>
                <c:ptCount val="1"/>
                <c:pt idx="0">
                  <c:v>Kategorie 1</c:v>
                </c:pt>
              </c:strCache>
            </c:strRef>
          </c:cat>
          <c:val>
            <c:numRef>
              <c:f>Tabelle1!$D$2</c:f>
              <c:numCache>
                <c:formatCode>General</c:formatCode>
                <c:ptCount val="1"/>
                <c:pt idx="0">
                  <c:v>12500000</c:v>
                </c:pt>
              </c:numCache>
            </c:numRef>
          </c:val>
          <c:extLst>
            <c:ext xmlns:c16="http://schemas.microsoft.com/office/drawing/2014/chart" uri="{C3380CC4-5D6E-409C-BE32-E72D297353CC}">
              <c16:uniqueId val="{00000002-A25B-4BBF-B6D5-EE9D46AF11CC}"/>
            </c:ext>
          </c:extLst>
        </c:ser>
        <c:ser>
          <c:idx val="3"/>
          <c:order val="3"/>
          <c:tx>
            <c:strRef>
              <c:f>Tabelle1!$E$1</c:f>
              <c:strCache>
                <c:ptCount val="1"/>
                <c:pt idx="0">
                  <c:v>Betreute</c:v>
                </c:pt>
              </c:strCache>
            </c:strRef>
          </c:tx>
          <c:invertIfNegative val="0"/>
          <c:cat>
            <c:strRef>
              <c:f>Tabelle1!$A$2</c:f>
              <c:strCache>
                <c:ptCount val="1"/>
                <c:pt idx="0">
                  <c:v>Kategorie 1</c:v>
                </c:pt>
              </c:strCache>
            </c:strRef>
          </c:cat>
          <c:val>
            <c:numRef>
              <c:f>Tabelle1!$E$2</c:f>
              <c:numCache>
                <c:formatCode>General</c:formatCode>
                <c:ptCount val="1"/>
                <c:pt idx="0">
                  <c:v>84000</c:v>
                </c:pt>
              </c:numCache>
            </c:numRef>
          </c:val>
          <c:extLst>
            <c:ext xmlns:c16="http://schemas.microsoft.com/office/drawing/2014/chart" uri="{C3380CC4-5D6E-409C-BE32-E72D297353CC}">
              <c16:uniqueId val="{00000003-A25B-4BBF-B6D5-EE9D46AF11CC}"/>
            </c:ext>
          </c:extLst>
        </c:ser>
        <c:dLbls>
          <c:showLegendKey val="0"/>
          <c:showVal val="0"/>
          <c:showCatName val="0"/>
          <c:showSerName val="0"/>
          <c:showPercent val="0"/>
          <c:showBubbleSize val="0"/>
        </c:dLbls>
        <c:gapWidth val="150"/>
        <c:shape val="cylinder"/>
        <c:axId val="79225600"/>
        <c:axId val="79227136"/>
        <c:axId val="0"/>
      </c:bar3DChart>
      <c:catAx>
        <c:axId val="79225600"/>
        <c:scaling>
          <c:orientation val="minMax"/>
        </c:scaling>
        <c:delete val="0"/>
        <c:axPos val="b"/>
        <c:numFmt formatCode="General" sourceLinked="0"/>
        <c:majorTickMark val="out"/>
        <c:minorTickMark val="none"/>
        <c:tickLblPos val="nextTo"/>
        <c:crossAx val="79227136"/>
        <c:crosses val="autoZero"/>
        <c:auto val="1"/>
        <c:lblAlgn val="ctr"/>
        <c:lblOffset val="100"/>
        <c:noMultiLvlLbl val="0"/>
      </c:catAx>
      <c:valAx>
        <c:axId val="79227136"/>
        <c:scaling>
          <c:orientation val="minMax"/>
        </c:scaling>
        <c:delete val="0"/>
        <c:axPos val="l"/>
        <c:majorGridlines/>
        <c:numFmt formatCode="#,##0" sourceLinked="1"/>
        <c:majorTickMark val="out"/>
        <c:minorTickMark val="none"/>
        <c:tickLblPos val="nextTo"/>
        <c:crossAx val="79225600"/>
        <c:crosses val="autoZero"/>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C490E-DB5D-48C5-BC3A-BA04D445BCE9}" type="datetimeFigureOut">
              <a:rPr lang="de-DE" smtClean="0"/>
              <a:t>20.11.2025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2292C-35D4-4B84-B0AB-3DA374B0316E}" type="slidenum">
              <a:rPr lang="de-DE" smtClean="0"/>
              <a:t>‹Nr.›</a:t>
            </a:fld>
            <a:endParaRPr lang="de-DE"/>
          </a:p>
        </p:txBody>
      </p:sp>
    </p:spTree>
    <p:extLst>
      <p:ext uri="{BB962C8B-B14F-4D97-AF65-F5344CB8AC3E}">
        <p14:creationId xmlns:p14="http://schemas.microsoft.com/office/powerpoint/2010/main" val="100232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1"/>
            <a:ext cx="9144000" cy="2286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611188" y="680400"/>
            <a:ext cx="6120000" cy="720000"/>
          </a:xfrm>
        </p:spPr>
        <p:txBody>
          <a:bodyPr anchor="t" anchorCtr="0"/>
          <a:lstStyle>
            <a:lvl1pPr>
              <a:lnSpc>
                <a:spcPts val="3400"/>
              </a:lnSpc>
              <a:defRPr sz="28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612000" y="1594729"/>
            <a:ext cx="6120000" cy="3600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grpSp>
        <p:nvGrpSpPr>
          <p:cNvPr id="8" name="Gruppieren 7"/>
          <p:cNvGrpSpPr>
            <a:grpSpLocks noChangeAspect="1"/>
          </p:cNvGrpSpPr>
          <p:nvPr userDrawn="1"/>
        </p:nvGrpSpPr>
        <p:grpSpPr>
          <a:xfrm>
            <a:off x="7306406" y="481067"/>
            <a:ext cx="1304651" cy="1360800"/>
            <a:chOff x="358775" y="3387600"/>
            <a:chExt cx="2899225" cy="3024000"/>
          </a:xfrm>
        </p:grpSpPr>
        <p:pic>
          <p:nvPicPr>
            <p:cNvPr id="9" name="Picture 40" descr="DHM-p_Wortmarke_Whi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 b="111"/>
            <a:stretch/>
          </p:blipFill>
          <p:spPr bwMode="auto">
            <a:xfrm>
              <a:off x="358775" y="3387600"/>
              <a:ext cx="2899225" cy="302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775" y="3387600"/>
              <a:ext cx="1716027" cy="1874524"/>
            </a:xfrm>
            <a:prstGeom prst="rect">
              <a:avLst/>
            </a:prstGeom>
          </p:spPr>
        </p:pic>
      </p:grpSp>
    </p:spTree>
    <p:extLst>
      <p:ext uri="{BB962C8B-B14F-4D97-AF65-F5344CB8AC3E}">
        <p14:creationId xmlns:p14="http://schemas.microsoft.com/office/powerpoint/2010/main" val="9743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piteltre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1188" y="5161378"/>
            <a:ext cx="6120000" cy="720000"/>
          </a:xfrm>
        </p:spPr>
        <p:txBody>
          <a:bodyPr anchor="t" anchorCtr="0"/>
          <a:lstStyle>
            <a:lvl1pPr>
              <a:lnSpc>
                <a:spcPts val="3400"/>
              </a:lnSpc>
              <a:defRPr sz="28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619199" y="813600"/>
            <a:ext cx="2748255" cy="2278800"/>
          </a:xfrm>
        </p:spPr>
        <p:txBody>
          <a:bodyPr anchor="t" anchorCtr="0"/>
          <a:lstStyle>
            <a:lvl1pPr marL="0" indent="0" algn="l">
              <a:lnSpc>
                <a:spcPts val="15000"/>
              </a:lnSpc>
              <a:spcAft>
                <a:spcPts val="0"/>
              </a:spcAft>
              <a:buNone/>
              <a:defRPr sz="20000" b="1" cap="none" normalizeH="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180051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ext">
    <p:spTree>
      <p:nvGrpSpPr>
        <p:cNvPr id="1" name=""/>
        <p:cNvGrpSpPr/>
        <p:nvPr/>
      </p:nvGrpSpPr>
      <p:grpSpPr>
        <a:xfrm>
          <a:off x="0" y="0"/>
          <a:ext cx="0" cy="0"/>
          <a:chOff x="0" y="0"/>
          <a:chExt cx="0" cy="0"/>
        </a:xfrm>
      </p:grpSpPr>
      <p:sp>
        <p:nvSpPr>
          <p:cNvPr id="11" name="Rechteck 10"/>
          <p:cNvSpPr/>
          <p:nvPr userDrawn="1"/>
        </p:nvSpPr>
        <p:spPr>
          <a:xfrm>
            <a:off x="0" y="6246000"/>
            <a:ext cx="9144000" cy="612000"/>
          </a:xfrm>
          <a:prstGeom prst="rect">
            <a:avLst/>
          </a:prstGeom>
          <a:solidFill>
            <a:srgbClr val="343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27.11.2018  ·</a:t>
            </a:r>
            <a:endParaRPr lang="de-DE" dirty="0"/>
          </a:p>
        </p:txBody>
      </p:sp>
      <p:sp>
        <p:nvSpPr>
          <p:cNvPr id="5" name="Fußzeilenplatzhalter 4"/>
          <p:cNvSpPr>
            <a:spLocks noGrp="1"/>
          </p:cNvSpPr>
          <p:nvPr>
            <p:ph type="ftr" sz="quarter" idx="11"/>
          </p:nvPr>
        </p:nvSpPr>
        <p:spPr>
          <a:xfrm>
            <a:off x="3906000" y="6458400"/>
            <a:ext cx="2895600" cy="180000"/>
          </a:xfrm>
        </p:spPr>
        <p:txBody>
          <a:bodyPr/>
          <a:lstStyle>
            <a:lvl1pPr>
              <a:defRPr>
                <a:solidFill>
                  <a:schemeClr val="bg1"/>
                </a:solidFill>
              </a:defRPr>
            </a:lvl1pPr>
          </a:lstStyle>
          <a:p>
            <a:r>
              <a:rPr lang="de-DE"/>
              <a:t>Präsentation  Aktivierungsstationen</a:t>
            </a:r>
            <a:endParaRPr lang="de-DE" dirty="0"/>
          </a:p>
        </p:txBody>
      </p:sp>
      <p:sp>
        <p:nvSpPr>
          <p:cNvPr id="6" name="Foliennummernplatzhalter 5"/>
          <p:cNvSpPr>
            <a:spLocks noGrp="1"/>
          </p:cNvSpPr>
          <p:nvPr>
            <p:ph type="sldNum" sz="quarter" idx="12"/>
          </p:nvPr>
        </p:nvSpPr>
        <p:spPr>
          <a:xfrm>
            <a:off x="3344400" y="6458400"/>
            <a:ext cx="522000" cy="180000"/>
          </a:xfrm>
        </p:spPr>
        <p:txBody>
          <a:bodyPr/>
          <a:lstStyle>
            <a:lvl1pPr>
              <a:defRPr>
                <a:solidFill>
                  <a:schemeClr val="bg1"/>
                </a:solidFill>
              </a:defRPr>
            </a:lvl1pPr>
          </a:lstStyle>
          <a:p>
            <a:r>
              <a:rPr lang="de-DE" dirty="0"/>
              <a:t>Seite </a:t>
            </a:r>
            <a:fld id="{59D7E094-598A-45B5-8F8D-211CFEDFC59D}" type="slidenum">
              <a:rPr lang="de-DE" smtClean="0"/>
              <a:pPr/>
              <a:t>‹Nr.›</a:t>
            </a:fld>
            <a:r>
              <a:rPr lang="de-DE" dirty="0"/>
              <a:t>   ·</a:t>
            </a:r>
          </a:p>
        </p:txBody>
      </p:sp>
      <p:cxnSp>
        <p:nvCxnSpPr>
          <p:cNvPr id="8" name="Gerade Verbindung 7"/>
          <p:cNvCxnSpPr/>
          <p:nvPr userDrawn="1"/>
        </p:nvCxnSpPr>
        <p:spPr>
          <a:xfrm>
            <a:off x="612000" y="1306800"/>
            <a:ext cx="79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612000" y="6458400"/>
            <a:ext cx="1908000" cy="180000"/>
          </a:xfrm>
          <a:prstGeom prst="rect">
            <a:avLst/>
          </a:prstGeom>
          <a:noFill/>
        </p:spPr>
        <p:txBody>
          <a:bodyPr wrap="none" lIns="0" tIns="0" rIns="0" bIns="0" rtlCol="0">
            <a:noAutofit/>
          </a:bodyPr>
          <a:lstStyle/>
          <a:p>
            <a:r>
              <a:rPr lang="de-DE" sz="1000" b="1" dirty="0">
                <a:solidFill>
                  <a:schemeClr val="bg1"/>
                </a:solidFill>
              </a:rPr>
              <a:t>Deutsches Historisches Museum   ·</a:t>
            </a:r>
          </a:p>
        </p:txBody>
      </p:sp>
      <p:grpSp>
        <p:nvGrpSpPr>
          <p:cNvPr id="20" name="Gruppieren 19"/>
          <p:cNvGrpSpPr>
            <a:grpSpLocks noChangeAspect="1"/>
          </p:cNvGrpSpPr>
          <p:nvPr userDrawn="1"/>
        </p:nvGrpSpPr>
        <p:grpSpPr>
          <a:xfrm>
            <a:off x="7328495" y="6420801"/>
            <a:ext cx="1066562" cy="281179"/>
            <a:chOff x="270000" y="4539600"/>
            <a:chExt cx="7110413" cy="1874524"/>
          </a:xfrm>
        </p:grpSpPr>
        <p:pic>
          <p:nvPicPr>
            <p:cNvPr id="21" name="Picture 6" descr="DHM-l_Wortmarke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 y="4539600"/>
              <a:ext cx="711041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00" y="4539600"/>
              <a:ext cx="1804420" cy="1874524"/>
            </a:xfrm>
            <a:prstGeom prst="rect">
              <a:avLst/>
            </a:prstGeom>
          </p:spPr>
        </p:pic>
      </p:grpSp>
    </p:spTree>
    <p:extLst>
      <p:ext uri="{BB962C8B-B14F-4D97-AF65-F5344CB8AC3E}">
        <p14:creationId xmlns:p14="http://schemas.microsoft.com/office/powerpoint/2010/main" val="390764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11" name="Rechteck 10"/>
          <p:cNvSpPr/>
          <p:nvPr userDrawn="1"/>
        </p:nvSpPr>
        <p:spPr>
          <a:xfrm>
            <a:off x="0" y="6246000"/>
            <a:ext cx="9144000" cy="612000"/>
          </a:xfrm>
          <a:prstGeom prst="rect">
            <a:avLst/>
          </a:prstGeom>
          <a:solidFill>
            <a:srgbClr val="343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27.11.2018  ·</a:t>
            </a:r>
            <a:endParaRPr lang="de-DE" dirty="0"/>
          </a:p>
        </p:txBody>
      </p:sp>
      <p:sp>
        <p:nvSpPr>
          <p:cNvPr id="5" name="Fußzeilenplatzhalter 4"/>
          <p:cNvSpPr>
            <a:spLocks noGrp="1"/>
          </p:cNvSpPr>
          <p:nvPr>
            <p:ph type="ftr" sz="quarter" idx="11"/>
          </p:nvPr>
        </p:nvSpPr>
        <p:spPr>
          <a:xfrm>
            <a:off x="3906000" y="6458400"/>
            <a:ext cx="2895600" cy="180000"/>
          </a:xfrm>
        </p:spPr>
        <p:txBody>
          <a:bodyPr/>
          <a:lstStyle>
            <a:lvl1pPr>
              <a:defRPr>
                <a:solidFill>
                  <a:schemeClr val="bg1"/>
                </a:solidFill>
              </a:defRPr>
            </a:lvl1pPr>
          </a:lstStyle>
          <a:p>
            <a:r>
              <a:rPr lang="de-DE"/>
              <a:t>Präsentation  Aktivierungsstationen</a:t>
            </a:r>
            <a:endParaRPr lang="de-DE" dirty="0"/>
          </a:p>
        </p:txBody>
      </p:sp>
      <p:sp>
        <p:nvSpPr>
          <p:cNvPr id="6" name="Foliennummernplatzhalter 5"/>
          <p:cNvSpPr>
            <a:spLocks noGrp="1"/>
          </p:cNvSpPr>
          <p:nvPr>
            <p:ph type="sldNum" sz="quarter" idx="12"/>
          </p:nvPr>
        </p:nvSpPr>
        <p:spPr>
          <a:xfrm>
            <a:off x="3344400" y="6458400"/>
            <a:ext cx="522000" cy="180000"/>
          </a:xfrm>
        </p:spPr>
        <p:txBody>
          <a:bodyPr/>
          <a:lstStyle>
            <a:lvl1pPr>
              <a:defRPr>
                <a:solidFill>
                  <a:schemeClr val="bg1"/>
                </a:solidFill>
              </a:defRPr>
            </a:lvl1pPr>
          </a:lstStyle>
          <a:p>
            <a:r>
              <a:rPr lang="de-DE" dirty="0"/>
              <a:t>Seite </a:t>
            </a:r>
            <a:fld id="{59D7E094-598A-45B5-8F8D-211CFEDFC59D}" type="slidenum">
              <a:rPr lang="de-DE" smtClean="0"/>
              <a:pPr/>
              <a:t>‹Nr.›</a:t>
            </a:fld>
            <a:r>
              <a:rPr lang="de-DE" dirty="0"/>
              <a:t>   ·</a:t>
            </a:r>
          </a:p>
        </p:txBody>
      </p:sp>
      <p:cxnSp>
        <p:nvCxnSpPr>
          <p:cNvPr id="8" name="Gerade Verbindung 7"/>
          <p:cNvCxnSpPr/>
          <p:nvPr userDrawn="1"/>
        </p:nvCxnSpPr>
        <p:spPr>
          <a:xfrm>
            <a:off x="612000" y="1306800"/>
            <a:ext cx="79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612000" y="6458400"/>
            <a:ext cx="1908000" cy="180000"/>
          </a:xfrm>
          <a:prstGeom prst="rect">
            <a:avLst/>
          </a:prstGeom>
          <a:noFill/>
        </p:spPr>
        <p:txBody>
          <a:bodyPr wrap="none" lIns="0" tIns="0" rIns="0" bIns="0" rtlCol="0">
            <a:noAutofit/>
          </a:bodyPr>
          <a:lstStyle/>
          <a:p>
            <a:r>
              <a:rPr lang="de-DE" sz="1000" b="1" dirty="0">
                <a:solidFill>
                  <a:schemeClr val="bg1"/>
                </a:solidFill>
              </a:rPr>
              <a:t>Deutsches Historisches Museum   ·</a:t>
            </a:r>
          </a:p>
        </p:txBody>
      </p:sp>
      <p:grpSp>
        <p:nvGrpSpPr>
          <p:cNvPr id="20" name="Gruppieren 19"/>
          <p:cNvGrpSpPr>
            <a:grpSpLocks noChangeAspect="1"/>
          </p:cNvGrpSpPr>
          <p:nvPr userDrawn="1"/>
        </p:nvGrpSpPr>
        <p:grpSpPr>
          <a:xfrm>
            <a:off x="7328495" y="6420801"/>
            <a:ext cx="1066562" cy="281179"/>
            <a:chOff x="270000" y="4539600"/>
            <a:chExt cx="7110413" cy="1874524"/>
          </a:xfrm>
        </p:grpSpPr>
        <p:pic>
          <p:nvPicPr>
            <p:cNvPr id="21" name="Picture 6" descr="DHM-l_Wortmarke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 y="4539600"/>
              <a:ext cx="711041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00" y="4539600"/>
              <a:ext cx="1804420" cy="1874524"/>
            </a:xfrm>
            <a:prstGeom prst="rect">
              <a:avLst/>
            </a:prstGeom>
          </p:spPr>
        </p:pic>
      </p:grpSp>
      <p:sp>
        <p:nvSpPr>
          <p:cNvPr id="9" name="Bildplatzhalter 8"/>
          <p:cNvSpPr>
            <a:spLocks noGrp="1"/>
          </p:cNvSpPr>
          <p:nvPr>
            <p:ph type="pic" sz="quarter" idx="13"/>
          </p:nvPr>
        </p:nvSpPr>
        <p:spPr>
          <a:xfrm>
            <a:off x="612000" y="1724025"/>
            <a:ext cx="3787200" cy="4047900"/>
          </a:xfrm>
        </p:spPr>
        <p:txBody>
          <a:bodyPr/>
          <a:lstStyle>
            <a:lvl1pPr>
              <a:defRPr sz="100">
                <a:solidFill>
                  <a:schemeClr val="bg1"/>
                </a:solidFill>
              </a:defRPr>
            </a:lvl1pPr>
          </a:lstStyle>
          <a:p>
            <a:r>
              <a:rPr lang="de-DE"/>
              <a:t>Bild durch Klicken auf Symbol hinzufügen</a:t>
            </a:r>
            <a:endParaRPr lang="de-DE" dirty="0"/>
          </a:p>
        </p:txBody>
      </p:sp>
      <p:sp>
        <p:nvSpPr>
          <p:cNvPr id="13" name="Textplatzhalter 12"/>
          <p:cNvSpPr>
            <a:spLocks noGrp="1"/>
          </p:cNvSpPr>
          <p:nvPr>
            <p:ph type="body" sz="quarter" idx="14"/>
          </p:nvPr>
        </p:nvSpPr>
        <p:spPr>
          <a:xfrm>
            <a:off x="612000" y="5789851"/>
            <a:ext cx="3787200" cy="284162"/>
          </a:xfrm>
        </p:spPr>
        <p:txBody>
          <a:bodyPr/>
          <a:lstStyle>
            <a:lvl1pPr>
              <a:defRPr sz="1200" i="1"/>
            </a:lvl1pPr>
          </a:lstStyle>
          <a:p>
            <a:pPr lvl="0"/>
            <a:r>
              <a:rPr lang="de-DE"/>
              <a:t>Textmasterformat bearbeiten</a:t>
            </a:r>
          </a:p>
        </p:txBody>
      </p:sp>
      <p:sp>
        <p:nvSpPr>
          <p:cNvPr id="17" name="Bildplatzhalter 8"/>
          <p:cNvSpPr>
            <a:spLocks noGrp="1"/>
          </p:cNvSpPr>
          <p:nvPr>
            <p:ph type="pic" sz="quarter" idx="15"/>
          </p:nvPr>
        </p:nvSpPr>
        <p:spPr>
          <a:xfrm>
            <a:off x="4744025" y="1724025"/>
            <a:ext cx="3787200" cy="4047900"/>
          </a:xfrm>
        </p:spPr>
        <p:txBody>
          <a:bodyPr/>
          <a:lstStyle>
            <a:lvl1pPr>
              <a:defRPr sz="100">
                <a:solidFill>
                  <a:schemeClr val="bg1"/>
                </a:solidFill>
              </a:defRPr>
            </a:lvl1pPr>
          </a:lstStyle>
          <a:p>
            <a:r>
              <a:rPr lang="de-DE"/>
              <a:t>Bild durch Klicken auf Symbol hinzufügen</a:t>
            </a:r>
            <a:endParaRPr lang="de-DE" dirty="0"/>
          </a:p>
        </p:txBody>
      </p:sp>
      <p:sp>
        <p:nvSpPr>
          <p:cNvPr id="18" name="Textplatzhalter 12"/>
          <p:cNvSpPr>
            <a:spLocks noGrp="1"/>
          </p:cNvSpPr>
          <p:nvPr>
            <p:ph type="body" sz="quarter" idx="16"/>
          </p:nvPr>
        </p:nvSpPr>
        <p:spPr>
          <a:xfrm>
            <a:off x="4744025" y="5789851"/>
            <a:ext cx="3787200" cy="284162"/>
          </a:xfrm>
        </p:spPr>
        <p:txBody>
          <a:bodyPr/>
          <a:lstStyle>
            <a:lvl1pPr>
              <a:defRPr sz="1200" i="1"/>
            </a:lvl1pPr>
          </a:lstStyle>
          <a:p>
            <a:pPr lvl="0"/>
            <a:r>
              <a:rPr lang="de-DE"/>
              <a:t>Textmasterformat bearbeiten</a:t>
            </a:r>
          </a:p>
        </p:txBody>
      </p:sp>
    </p:spTree>
    <p:extLst>
      <p:ext uri="{BB962C8B-B14F-4D97-AF65-F5344CB8AC3E}">
        <p14:creationId xmlns:p14="http://schemas.microsoft.com/office/powerpoint/2010/main" val="175592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11" name="Rechteck 10"/>
          <p:cNvSpPr/>
          <p:nvPr userDrawn="1"/>
        </p:nvSpPr>
        <p:spPr>
          <a:xfrm>
            <a:off x="0" y="6246000"/>
            <a:ext cx="9144000" cy="612000"/>
          </a:xfrm>
          <a:prstGeom prst="rect">
            <a:avLst/>
          </a:prstGeom>
          <a:solidFill>
            <a:srgbClr val="343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612000" y="1720800"/>
            <a:ext cx="3996000" cy="4248000"/>
          </a:xfrm>
        </p:spPr>
        <p:txBody>
          <a:body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27.11.2018  ·</a:t>
            </a:r>
            <a:endParaRPr lang="de-DE" dirty="0"/>
          </a:p>
        </p:txBody>
      </p:sp>
      <p:sp>
        <p:nvSpPr>
          <p:cNvPr id="5" name="Fußzeilenplatzhalter 4"/>
          <p:cNvSpPr>
            <a:spLocks noGrp="1"/>
          </p:cNvSpPr>
          <p:nvPr>
            <p:ph type="ftr" sz="quarter" idx="11"/>
          </p:nvPr>
        </p:nvSpPr>
        <p:spPr>
          <a:xfrm>
            <a:off x="3906000" y="6458400"/>
            <a:ext cx="2895600" cy="180000"/>
          </a:xfrm>
        </p:spPr>
        <p:txBody>
          <a:bodyPr/>
          <a:lstStyle>
            <a:lvl1pPr>
              <a:defRPr>
                <a:solidFill>
                  <a:schemeClr val="bg1"/>
                </a:solidFill>
              </a:defRPr>
            </a:lvl1pPr>
          </a:lstStyle>
          <a:p>
            <a:r>
              <a:rPr lang="de-DE"/>
              <a:t>Präsentation  Aktivierungsstationen</a:t>
            </a:r>
            <a:endParaRPr lang="de-DE" dirty="0"/>
          </a:p>
        </p:txBody>
      </p:sp>
      <p:sp>
        <p:nvSpPr>
          <p:cNvPr id="6" name="Foliennummernplatzhalter 5"/>
          <p:cNvSpPr>
            <a:spLocks noGrp="1"/>
          </p:cNvSpPr>
          <p:nvPr>
            <p:ph type="sldNum" sz="quarter" idx="12"/>
          </p:nvPr>
        </p:nvSpPr>
        <p:spPr>
          <a:xfrm>
            <a:off x="3344400" y="6458400"/>
            <a:ext cx="522000" cy="180000"/>
          </a:xfrm>
        </p:spPr>
        <p:txBody>
          <a:bodyPr/>
          <a:lstStyle>
            <a:lvl1pPr>
              <a:defRPr>
                <a:solidFill>
                  <a:schemeClr val="bg1"/>
                </a:solidFill>
              </a:defRPr>
            </a:lvl1pPr>
          </a:lstStyle>
          <a:p>
            <a:r>
              <a:rPr lang="de-DE" dirty="0"/>
              <a:t>Seite </a:t>
            </a:r>
            <a:fld id="{59D7E094-598A-45B5-8F8D-211CFEDFC59D}" type="slidenum">
              <a:rPr lang="de-DE" smtClean="0"/>
              <a:pPr/>
              <a:t>‹Nr.›</a:t>
            </a:fld>
            <a:r>
              <a:rPr lang="de-DE" dirty="0"/>
              <a:t>   ·</a:t>
            </a:r>
          </a:p>
        </p:txBody>
      </p:sp>
      <p:cxnSp>
        <p:nvCxnSpPr>
          <p:cNvPr id="8" name="Gerade Verbindung 7"/>
          <p:cNvCxnSpPr/>
          <p:nvPr userDrawn="1"/>
        </p:nvCxnSpPr>
        <p:spPr>
          <a:xfrm>
            <a:off x="612000" y="1306800"/>
            <a:ext cx="79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612000" y="6458400"/>
            <a:ext cx="1908000" cy="180000"/>
          </a:xfrm>
          <a:prstGeom prst="rect">
            <a:avLst/>
          </a:prstGeom>
          <a:noFill/>
        </p:spPr>
        <p:txBody>
          <a:bodyPr wrap="none" lIns="0" tIns="0" rIns="0" bIns="0" rtlCol="0">
            <a:noAutofit/>
          </a:bodyPr>
          <a:lstStyle/>
          <a:p>
            <a:r>
              <a:rPr lang="de-DE" sz="1000" b="1" dirty="0">
                <a:solidFill>
                  <a:schemeClr val="bg1"/>
                </a:solidFill>
              </a:rPr>
              <a:t>Deutsches Historisches Museum   ·</a:t>
            </a:r>
          </a:p>
        </p:txBody>
      </p:sp>
      <p:grpSp>
        <p:nvGrpSpPr>
          <p:cNvPr id="20" name="Gruppieren 19"/>
          <p:cNvGrpSpPr>
            <a:grpSpLocks noChangeAspect="1"/>
          </p:cNvGrpSpPr>
          <p:nvPr userDrawn="1"/>
        </p:nvGrpSpPr>
        <p:grpSpPr>
          <a:xfrm>
            <a:off x="7328495" y="6420801"/>
            <a:ext cx="1066562" cy="281179"/>
            <a:chOff x="270000" y="4539600"/>
            <a:chExt cx="7110413" cy="1874524"/>
          </a:xfrm>
        </p:grpSpPr>
        <p:pic>
          <p:nvPicPr>
            <p:cNvPr id="21" name="Picture 6" descr="DHM-l_Wortmarke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 y="4539600"/>
              <a:ext cx="711041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00" y="4539600"/>
              <a:ext cx="1804420" cy="1874524"/>
            </a:xfrm>
            <a:prstGeom prst="rect">
              <a:avLst/>
            </a:prstGeom>
          </p:spPr>
        </p:pic>
      </p:grpSp>
      <p:sp>
        <p:nvSpPr>
          <p:cNvPr id="9" name="Bildplatzhalter 8"/>
          <p:cNvSpPr>
            <a:spLocks noGrp="1"/>
          </p:cNvSpPr>
          <p:nvPr>
            <p:ph type="pic" sz="quarter" idx="13"/>
          </p:nvPr>
        </p:nvSpPr>
        <p:spPr>
          <a:xfrm>
            <a:off x="4773600" y="1720800"/>
            <a:ext cx="3610800" cy="2692800"/>
          </a:xfrm>
        </p:spPr>
        <p:txBody>
          <a:bodyPr/>
          <a:lstStyle>
            <a:lvl1pPr>
              <a:defRPr sz="100">
                <a:solidFill>
                  <a:schemeClr val="bg1"/>
                </a:solidFill>
              </a:defRPr>
            </a:lvl1pPr>
          </a:lstStyle>
          <a:p>
            <a:r>
              <a:rPr lang="de-DE"/>
              <a:t>Bild durch Klicken auf Symbol hinzufügen</a:t>
            </a:r>
            <a:endParaRPr lang="de-DE" dirty="0"/>
          </a:p>
        </p:txBody>
      </p:sp>
      <p:sp>
        <p:nvSpPr>
          <p:cNvPr id="13" name="Textplatzhalter 12"/>
          <p:cNvSpPr>
            <a:spLocks noGrp="1"/>
          </p:cNvSpPr>
          <p:nvPr>
            <p:ph type="body" sz="quarter" idx="14"/>
          </p:nvPr>
        </p:nvSpPr>
        <p:spPr>
          <a:xfrm>
            <a:off x="4773600" y="4431526"/>
            <a:ext cx="3610800" cy="284162"/>
          </a:xfrm>
        </p:spPr>
        <p:txBody>
          <a:bodyPr/>
          <a:lstStyle>
            <a:lvl1pPr>
              <a:defRPr sz="1200" i="1"/>
            </a:lvl1pPr>
          </a:lstStyle>
          <a:p>
            <a:pPr lvl="0"/>
            <a:r>
              <a:rPr lang="de-DE"/>
              <a:t>Textmasterformat bearbeiten</a:t>
            </a:r>
          </a:p>
        </p:txBody>
      </p:sp>
    </p:spTree>
    <p:extLst>
      <p:ext uri="{BB962C8B-B14F-4D97-AF65-F5344CB8AC3E}">
        <p14:creationId xmlns:p14="http://schemas.microsoft.com/office/powerpoint/2010/main" val="340864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4089600" y="6458400"/>
            <a:ext cx="2895600" cy="180000"/>
          </a:xfrm>
          <a:prstGeom prst="rect">
            <a:avLst/>
          </a:prstGeom>
        </p:spPr>
        <p:txBody>
          <a:bodyPr vert="horz" lIns="0" tIns="0" rIns="0" bIns="0" rtlCol="0" anchor="t" anchorCtr="0"/>
          <a:lstStyle>
            <a:lvl1pPr algn="l">
              <a:defRPr sz="1000" b="1">
                <a:solidFill>
                  <a:schemeClr val="tx1"/>
                </a:solidFill>
              </a:defRPr>
            </a:lvl1pPr>
          </a:lstStyle>
          <a:p>
            <a:r>
              <a:rPr lang="de-DE"/>
              <a:t>Präsentation  Aktivierungsstationen</a:t>
            </a:r>
            <a:endParaRPr lang="de-DE" dirty="0"/>
          </a:p>
        </p:txBody>
      </p:sp>
      <p:sp>
        <p:nvSpPr>
          <p:cNvPr id="2" name="Titelplatzhalter 1"/>
          <p:cNvSpPr>
            <a:spLocks noGrp="1"/>
          </p:cNvSpPr>
          <p:nvPr>
            <p:ph type="title"/>
          </p:nvPr>
        </p:nvSpPr>
        <p:spPr>
          <a:xfrm>
            <a:off x="612000" y="410400"/>
            <a:ext cx="7920000" cy="72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612000" y="1720800"/>
            <a:ext cx="7920000" cy="4248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p:txBody>
      </p:sp>
      <p:sp>
        <p:nvSpPr>
          <p:cNvPr id="4" name="Datumsplatzhalter 3"/>
          <p:cNvSpPr>
            <a:spLocks noGrp="1"/>
          </p:cNvSpPr>
          <p:nvPr>
            <p:ph type="dt" sz="half" idx="2"/>
          </p:nvPr>
        </p:nvSpPr>
        <p:spPr>
          <a:xfrm>
            <a:off x="2563200" y="6458400"/>
            <a:ext cx="720000" cy="180000"/>
          </a:xfrm>
          <a:prstGeom prst="rect">
            <a:avLst/>
          </a:prstGeom>
        </p:spPr>
        <p:txBody>
          <a:bodyPr vert="horz" lIns="0" tIns="0" rIns="0" bIns="0" rtlCol="0" anchor="t" anchorCtr="0"/>
          <a:lstStyle>
            <a:lvl1pPr algn="l">
              <a:defRPr sz="1000" b="1">
                <a:solidFill>
                  <a:schemeClr val="tx1"/>
                </a:solidFill>
              </a:defRPr>
            </a:lvl1pPr>
          </a:lstStyle>
          <a:p>
            <a:r>
              <a:rPr lang="de-DE"/>
              <a:t>27.11.2018  ·</a:t>
            </a:r>
            <a:endParaRPr lang="de-DE" dirty="0"/>
          </a:p>
        </p:txBody>
      </p:sp>
      <p:sp>
        <p:nvSpPr>
          <p:cNvPr id="6" name="Foliennummernplatzhalter 5"/>
          <p:cNvSpPr>
            <a:spLocks noGrp="1"/>
          </p:cNvSpPr>
          <p:nvPr>
            <p:ph type="sldNum" sz="quarter" idx="4"/>
          </p:nvPr>
        </p:nvSpPr>
        <p:spPr>
          <a:xfrm>
            <a:off x="3344400" y="6458400"/>
            <a:ext cx="684000" cy="180000"/>
          </a:xfrm>
          <a:prstGeom prst="rect">
            <a:avLst/>
          </a:prstGeom>
        </p:spPr>
        <p:txBody>
          <a:bodyPr vert="horz" lIns="0" tIns="0" rIns="0" bIns="0" rtlCol="0" anchor="t" anchorCtr="0"/>
          <a:lstStyle>
            <a:lvl1pPr algn="l">
              <a:defRPr sz="1000" b="1">
                <a:solidFill>
                  <a:schemeClr val="tx1"/>
                </a:solidFill>
              </a:defRPr>
            </a:lvl1pPr>
          </a:lstStyle>
          <a:p>
            <a:r>
              <a:rPr lang="de-DE" dirty="0"/>
              <a:t>Seite </a:t>
            </a:r>
            <a:fld id="{59D7E094-598A-45B5-8F8D-211CFEDFC59D}" type="slidenum">
              <a:rPr lang="de-DE" smtClean="0"/>
              <a:pPr/>
              <a:t>‹Nr.›</a:t>
            </a:fld>
            <a:r>
              <a:rPr lang="de-DE" dirty="0"/>
              <a:t>   ·</a:t>
            </a:r>
          </a:p>
        </p:txBody>
      </p:sp>
    </p:spTree>
    <p:extLst>
      <p:ext uri="{BB962C8B-B14F-4D97-AF65-F5344CB8AC3E}">
        <p14:creationId xmlns:p14="http://schemas.microsoft.com/office/powerpoint/2010/main" val="40789852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hf hdr="0"/>
  <p:txStyles>
    <p:titleStyle>
      <a:lvl1pPr algn="l" defTabSz="914400" rtl="0" eaLnBrk="1" latinLnBrk="0" hangingPunct="1">
        <a:lnSpc>
          <a:spcPts val="3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ts val="2400"/>
        </a:lnSpc>
        <a:spcBef>
          <a:spcPts val="0"/>
        </a:spcBef>
        <a:spcAft>
          <a:spcPts val="600"/>
        </a:spcAft>
        <a:buFont typeface="Arial" pitchFamily="34" charset="0"/>
        <a:buNone/>
        <a:defRPr sz="1800" kern="1200">
          <a:solidFill>
            <a:schemeClr val="tx1"/>
          </a:solidFill>
          <a:latin typeface="+mn-lt"/>
          <a:ea typeface="+mn-ea"/>
          <a:cs typeface="+mn-cs"/>
        </a:defRPr>
      </a:lvl1pPr>
      <a:lvl2pPr marL="126000" indent="-126000" algn="l" defTabSz="914400" rtl="0" eaLnBrk="1" latinLnBrk="0" hangingPunct="1">
        <a:lnSpc>
          <a:spcPts val="2400"/>
        </a:lnSpc>
        <a:spcBef>
          <a:spcPts val="0"/>
        </a:spcBef>
        <a:spcAft>
          <a:spcPts val="600"/>
        </a:spcAft>
        <a:buFont typeface="Arial" pitchFamily="34" charset="0"/>
        <a:buChar char="•"/>
        <a:defRPr sz="1800" kern="1200">
          <a:solidFill>
            <a:schemeClr val="tx1"/>
          </a:solidFill>
          <a:latin typeface="+mn-lt"/>
          <a:ea typeface="+mn-ea"/>
          <a:cs typeface="+mn-cs"/>
        </a:defRPr>
      </a:lvl2pPr>
      <a:lvl3pPr marL="216000" indent="-216000" algn="l" defTabSz="914400" rtl="0" eaLnBrk="1" latinLnBrk="0" hangingPunct="1">
        <a:lnSpc>
          <a:spcPts val="2400"/>
        </a:lnSpc>
        <a:spcBef>
          <a:spcPts val="0"/>
        </a:spcBef>
        <a:spcAft>
          <a:spcPts val="600"/>
        </a:spcAft>
        <a:buSzPct val="80000"/>
        <a:buFont typeface="Arial Unicode MS" pitchFamily="34" charset="-128"/>
        <a:buChar char="➔"/>
        <a:defRPr sz="1800" b="1" kern="1200">
          <a:solidFill>
            <a:schemeClr val="tx1"/>
          </a:solidFill>
          <a:latin typeface="+mn-lt"/>
          <a:ea typeface="+mn-ea"/>
          <a:cs typeface="+mn-cs"/>
        </a:defRPr>
      </a:lvl3pPr>
      <a:lvl4pPr marL="1600200" indent="-228600" algn="l" defTabSz="914400" rtl="0" eaLnBrk="1" latinLnBrk="0" hangingPunct="1">
        <a:lnSpc>
          <a:spcPts val="2400"/>
        </a:lnSpc>
        <a:spcBef>
          <a:spcPts val="0"/>
        </a:spcBef>
        <a:spcAft>
          <a:spcPts val="601"/>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400"/>
        </a:lnSpc>
        <a:spcBef>
          <a:spcPts val="0"/>
        </a:spcBef>
        <a:spcAft>
          <a:spcPts val="601"/>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lto.de/recht/hintergruende/h/immer-noch-kein-wahlrecht-menschen-mit-behinderung-neuregelung-bis-2021-erwartet/"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de/url?sa=i&amp;rct=j&amp;q=&amp;esrc=s&amp;source=images&amp;cd=&amp;cad=rja&amp;uact=8&amp;ved=2ahUKEwiapab4_c7eAhWDTcAKHW1aD_IQjRx6BAgBEAU&amp;url=http://athletbook.com/die-soziale-schere&amp;psig=AOvVaw1yH596wT7hxnpYmJdqh4dk&amp;ust=1542116534763467" TargetMode="Externa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ars.electronica.art/futurelab/project/shadowgram/"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Demokratie-Labor</a:t>
            </a:r>
            <a:br>
              <a:rPr lang="de-DE" dirty="0"/>
            </a:br>
            <a:r>
              <a:rPr lang="de-DE" dirty="0"/>
              <a:t>Fragen – Diskutieren - Mitmachen</a:t>
            </a:r>
            <a:br>
              <a:rPr lang="de-DE" dirty="0"/>
            </a:br>
            <a:r>
              <a:rPr lang="de-DE" dirty="0"/>
              <a:t> </a:t>
            </a:r>
          </a:p>
        </p:txBody>
      </p:sp>
    </p:spTree>
    <p:extLst>
      <p:ext uri="{BB962C8B-B14F-4D97-AF65-F5344CB8AC3E}">
        <p14:creationId xmlns:p14="http://schemas.microsoft.com/office/powerpoint/2010/main" val="157187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DFB-Fan-Trikot von Mesut </a:t>
            </a:r>
            <a:r>
              <a:rPr lang="de-DE" dirty="0" err="1"/>
              <a:t>Özil</a:t>
            </a:r>
            <a:endParaRPr lang="de-DE"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dirty="0"/>
              <a:t>Drei gleichberechtigte Objekttexte auf  drei Trommeltexten von Personen unterschiedlichen Alters und Herkunft </a:t>
            </a:r>
          </a:p>
          <a:p>
            <a:pPr marL="285750" indent="-285750">
              <a:buFont typeface="Arial" panose="020B0604020202020204" pitchFamily="34" charset="0"/>
              <a:buChar char="•"/>
            </a:pPr>
            <a:r>
              <a:rPr lang="de-DE" dirty="0"/>
              <a:t>Drei Kommentare aus unterschiedlichen Perspektiven von Personen aus dem Museums-, Sport-, Politikbereich</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10</a:t>
            </a:fld>
            <a:r>
              <a:rPr lang="de-DE"/>
              <a:t>   ·</a:t>
            </a:r>
            <a:endParaRPr lang="de-DE" dirty="0"/>
          </a:p>
        </p:txBody>
      </p:sp>
    </p:spTree>
    <p:extLst>
      <p:ext uri="{BB962C8B-B14F-4D97-AF65-F5344CB8AC3E}">
        <p14:creationId xmlns:p14="http://schemas.microsoft.com/office/powerpoint/2010/main" val="51920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Bevölkerung mit Migrationshintergrund in Deutschland</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11</a:t>
            </a:fld>
            <a:r>
              <a:rPr lang="de-DE"/>
              <a:t>   ·</a:t>
            </a:r>
            <a:endParaRPr lang="de-DE" dirty="0"/>
          </a:p>
        </p:txBody>
      </p:sp>
      <p:pic>
        <p:nvPicPr>
          <p:cNvPr id="7" name="Inhaltsplatzhalter 6" descr="C:\Users\portele\AppData\Local\Temp\7zO445A760B\SOZ_04_10 Bevoelkerung mit Migrationshintergrund I_JPG_02.jpg"/>
          <p:cNvPicPr>
            <a:picLocks noGrp="1"/>
          </p:cNvPicPr>
          <p:nvPr>
            <p:ph idx="1"/>
          </p:nvPr>
        </p:nvPicPr>
        <p:blipFill rotWithShape="1">
          <a:blip r:embed="rId2" cstate="print">
            <a:extLst>
              <a:ext uri="{28A0092B-C50C-407E-A947-70E740481C1C}">
                <a14:useLocalDpi xmlns:a14="http://schemas.microsoft.com/office/drawing/2010/main" val="0"/>
              </a:ext>
            </a:extLst>
          </a:blip>
          <a:srcRect l="3655" r="5626"/>
          <a:stretch/>
        </p:blipFill>
        <p:spPr bwMode="auto">
          <a:xfrm>
            <a:off x="1543051" y="1514475"/>
            <a:ext cx="5754192" cy="4454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556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12</a:t>
            </a:fld>
            <a:r>
              <a:rPr lang="de-DE"/>
              <a:t>   ·</a:t>
            </a:r>
            <a:endParaRPr lang="de-DE" dirty="0"/>
          </a:p>
        </p:txBody>
      </p:sp>
      <p:sp>
        <p:nvSpPr>
          <p:cNvPr id="7" name="Rechteck 6"/>
          <p:cNvSpPr/>
          <p:nvPr/>
        </p:nvSpPr>
        <p:spPr>
          <a:xfrm>
            <a:off x="486041" y="2081565"/>
            <a:ext cx="4572000" cy="2862322"/>
          </a:xfrm>
          <a:prstGeom prst="rect">
            <a:avLst/>
          </a:prstGeom>
        </p:spPr>
        <p:txBody>
          <a:bodyPr>
            <a:spAutoFit/>
          </a:bodyPr>
          <a:lstStyle/>
          <a:p>
            <a:endParaRPr lang="de-DE" dirty="0"/>
          </a:p>
          <a:p>
            <a:r>
              <a:rPr lang="de-DE" dirty="0"/>
              <a:t>Einbürgerungstest:</a:t>
            </a:r>
          </a:p>
          <a:p>
            <a:pPr marL="285750" indent="-285750">
              <a:buFont typeface="Arial" panose="020B0604020202020204" pitchFamily="34" charset="0"/>
              <a:buChar char="•"/>
            </a:pPr>
            <a:r>
              <a:rPr lang="de-DE" dirty="0"/>
              <a:t>Postkarten, bedruckt mit exemplarisch     ausgewählten Fragen in einem Plastikvorhang</a:t>
            </a:r>
          </a:p>
          <a:p>
            <a:pPr marL="285750" indent="-285750">
              <a:buFont typeface="Arial" panose="020B0604020202020204" pitchFamily="34" charset="0"/>
              <a:buChar char="•"/>
            </a:pPr>
            <a:endParaRPr lang="de-DE" dirty="0"/>
          </a:p>
          <a:p>
            <a:r>
              <a:rPr lang="de-DE" dirty="0"/>
              <a:t>Vorderseite:</a:t>
            </a:r>
          </a:p>
          <a:p>
            <a:pPr marL="285750" indent="-285750">
              <a:buFont typeface="Arial" panose="020B0604020202020204" pitchFamily="34" charset="0"/>
              <a:buChar char="•"/>
            </a:pPr>
            <a:r>
              <a:rPr lang="de-DE" dirty="0"/>
              <a:t>Multiple-Choice-Antwortmöglichkeiten</a:t>
            </a:r>
          </a:p>
          <a:p>
            <a:pPr marL="285750" indent="-285750">
              <a:buFont typeface="Arial" panose="020B0604020202020204" pitchFamily="34" charset="0"/>
              <a:buChar char="•"/>
            </a:pPr>
            <a:r>
              <a:rPr lang="de-DE" dirty="0"/>
              <a:t>Rückseite:</a:t>
            </a:r>
          </a:p>
          <a:p>
            <a:pPr marL="285750" indent="-285750">
              <a:buFont typeface="Arial" panose="020B0604020202020204" pitchFamily="34" charset="0"/>
              <a:buChar char="•"/>
            </a:pPr>
            <a:r>
              <a:rPr lang="de-DE" dirty="0"/>
              <a:t>Richtige Antwort </a:t>
            </a:r>
          </a:p>
        </p:txBody>
      </p:sp>
      <p:pic>
        <p:nvPicPr>
          <p:cNvPr id="5122" name="Picture 2" descr="C:\Users\Vogel\AppData\Local\Microsoft\Windows\Temporary Internet Files\Content.Outlook\3R5EDPCZ\Duschvorhang Skiz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255" y="1675051"/>
            <a:ext cx="3152944" cy="41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1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Geht das auch anders? #Zusammen</a:t>
            </a:r>
            <a:br>
              <a:rPr lang="de-DE" dirty="0"/>
            </a:b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13</a:t>
            </a:fld>
            <a:r>
              <a:rPr lang="de-DE"/>
              <a:t>   ·</a:t>
            </a:r>
            <a:endParaRPr lang="de-DE"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107959" y="1575738"/>
            <a:ext cx="2752590" cy="3663324"/>
          </a:xfrm>
          <a:prstGeom prst="rect">
            <a:avLst/>
          </a:prstGeom>
        </p:spPr>
      </p:pic>
      <p:sp>
        <p:nvSpPr>
          <p:cNvPr id="8" name="Textfeld 7"/>
          <p:cNvSpPr txBox="1"/>
          <p:nvPr/>
        </p:nvSpPr>
        <p:spPr>
          <a:xfrm>
            <a:off x="5203178" y="1626499"/>
            <a:ext cx="3382471" cy="3416320"/>
          </a:xfrm>
          <a:prstGeom prst="rect">
            <a:avLst/>
          </a:prstGeom>
          <a:noFill/>
        </p:spPr>
        <p:txBody>
          <a:bodyPr wrap="square" rtlCol="0">
            <a:spAutoFit/>
          </a:bodyPr>
          <a:lstStyle/>
          <a:p>
            <a:endParaRPr lang="de-DE" dirty="0"/>
          </a:p>
          <a:p>
            <a:r>
              <a:rPr lang="de-DE" b="1" dirty="0"/>
              <a:t>Themen</a:t>
            </a:r>
          </a:p>
          <a:p>
            <a:endParaRPr lang="de-DE" b="1" dirty="0"/>
          </a:p>
          <a:p>
            <a:pPr marL="285750" indent="-285750">
              <a:buFont typeface="Arial" panose="020B0604020202020204" pitchFamily="34" charset="0"/>
              <a:buChar char="•"/>
            </a:pPr>
            <a:r>
              <a:rPr lang="de-DE" dirty="0"/>
              <a:t>Ehe für alle</a:t>
            </a:r>
          </a:p>
          <a:p>
            <a:pPr marL="285750" indent="-285750">
              <a:buFont typeface="Arial" panose="020B0604020202020204" pitchFamily="34" charset="0"/>
              <a:buChar char="•"/>
            </a:pPr>
            <a:r>
              <a:rPr lang="de-DE" dirty="0"/>
              <a:t>Gesellschaftliches Engagement von Frauen</a:t>
            </a:r>
          </a:p>
          <a:p>
            <a:pPr marL="285750" indent="-285750">
              <a:buFont typeface="Arial" panose="020B0604020202020204" pitchFamily="34" charset="0"/>
              <a:buChar char="•"/>
            </a:pPr>
            <a:r>
              <a:rPr lang="de-DE" dirty="0"/>
              <a:t>Bürgerbegehren, Bürger-initiativen und Groß-demonstrationen</a:t>
            </a:r>
          </a:p>
          <a:p>
            <a:br>
              <a:rPr lang="de-DE" dirty="0"/>
            </a:br>
            <a:r>
              <a:rPr lang="de-DE" dirty="0"/>
              <a:t> </a:t>
            </a:r>
          </a:p>
          <a:p>
            <a:endParaRPr lang="de-DE" dirty="0"/>
          </a:p>
        </p:txBody>
      </p:sp>
      <p:pic>
        <p:nvPicPr>
          <p:cNvPr id="6146" name="Picture 2" descr="S:\Abteilungen\A\BuV\3_Sonderausstellungen\Ausstellungen\2019.03_Demokratie-Labor\1_Labor\Räume_Themen\Raum 5 Zivilgesellschaft\Bilder\IMG_05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351" y="4928725"/>
            <a:ext cx="1476000" cy="110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94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14</a:t>
            </a:fld>
            <a:r>
              <a:rPr lang="de-DE"/>
              <a:t>   ·</a:t>
            </a:r>
            <a:endParaRPr lang="de-DE" dirty="0"/>
          </a:p>
        </p:txBody>
      </p:sp>
      <p:sp>
        <p:nvSpPr>
          <p:cNvPr id="7" name="Rechteck 6"/>
          <p:cNvSpPr/>
          <p:nvPr/>
        </p:nvSpPr>
        <p:spPr>
          <a:xfrm>
            <a:off x="635225" y="1750725"/>
            <a:ext cx="4572000" cy="2031325"/>
          </a:xfrm>
          <a:prstGeom prst="rect">
            <a:avLst/>
          </a:prstGeom>
        </p:spPr>
        <p:txBody>
          <a:bodyPr>
            <a:spAutoFit/>
          </a:bodyPr>
          <a:lstStyle/>
          <a:p>
            <a:r>
              <a:rPr lang="de-DE" dirty="0"/>
              <a:t>„Kranspiel“: Gemeinsame Aktion für Angeln von Gegenständen mit zivilgesellschaftlichen Themen wie:</a:t>
            </a:r>
          </a:p>
          <a:p>
            <a:endParaRPr lang="de-DE" dirty="0"/>
          </a:p>
          <a:p>
            <a:pPr marL="285750" indent="-285750">
              <a:buFont typeface="Arial" panose="020B0604020202020204" pitchFamily="34" charset="0"/>
              <a:buChar char="•"/>
            </a:pPr>
            <a:r>
              <a:rPr lang="de-DE" dirty="0"/>
              <a:t>Mehr Bildung für alle</a:t>
            </a:r>
          </a:p>
          <a:p>
            <a:pPr marL="285750" indent="-285750">
              <a:buFont typeface="Arial" panose="020B0604020202020204" pitchFamily="34" charset="0"/>
              <a:buChar char="•"/>
            </a:pPr>
            <a:r>
              <a:rPr lang="de-DE" dirty="0"/>
              <a:t>Mehr Inklusion</a:t>
            </a:r>
          </a:p>
          <a:p>
            <a:pPr marL="285750" indent="-285750">
              <a:buFont typeface="Arial" panose="020B0604020202020204" pitchFamily="34" charset="0"/>
              <a:buChar char="•"/>
            </a:pPr>
            <a:r>
              <a:rPr lang="de-DE" dirty="0"/>
              <a:t>Mehr Umweltschutz</a:t>
            </a:r>
          </a:p>
        </p:txBody>
      </p:sp>
      <p:pic>
        <p:nvPicPr>
          <p:cNvPr id="3074" name="Picture 2" descr="C:\Users\Vogel\AppData\Local\Microsoft\Windows\Temporary Internet Files\Content.Outlook\3R5EDPCZ\K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566" y="2510667"/>
            <a:ext cx="4428000" cy="331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9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bteilungen\A\BuV\3_Sonderausstellungen\Ausstellungen\2019.03_Demokratie-Labor\1_Labor\Konzepte\AKS Präsentation\0168_Pegi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257" y="2570302"/>
            <a:ext cx="2128318" cy="1273965"/>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a:t>Bürgerbegehren, Bürgerinitiativen, Großdemonstrationen</a:t>
            </a:r>
          </a:p>
        </p:txBody>
      </p:sp>
      <p:sp>
        <p:nvSpPr>
          <p:cNvPr id="3" name="Inhaltsplatzhalter 2"/>
          <p:cNvSpPr>
            <a:spLocks noGrp="1"/>
          </p:cNvSpPr>
          <p:nvPr>
            <p:ph idx="1"/>
          </p:nvPr>
        </p:nvSpPr>
        <p:spPr/>
        <p:txBody>
          <a:bodyPr/>
          <a:lstStyle/>
          <a:p>
            <a:r>
              <a:rPr lang="de-DE" dirty="0"/>
              <a:t>Deutschland-Karte mit Verzeichnis von zivilgesellschaftlichem Engagement seit 1990 mit über 120.000 Teilnehmer*innen  </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15</a:t>
            </a:fld>
            <a:r>
              <a:rPr lang="de-DE"/>
              <a:t>   ·</a:t>
            </a:r>
            <a:endParaRPr lang="de-DE" dirty="0"/>
          </a:p>
        </p:txBody>
      </p:sp>
      <p:pic>
        <p:nvPicPr>
          <p:cNvPr id="9" name="Grafik 8"/>
          <p:cNvPicPr/>
          <p:nvPr/>
        </p:nvPicPr>
        <p:blipFill>
          <a:blip r:embed="rId3" cstate="print">
            <a:extLst>
              <a:ext uri="{28A0092B-C50C-407E-A947-70E740481C1C}">
                <a14:useLocalDpi xmlns:a14="http://schemas.microsoft.com/office/drawing/2010/main" val="0"/>
              </a:ext>
            </a:extLst>
          </a:blip>
          <a:stretch>
            <a:fillRect/>
          </a:stretch>
        </p:blipFill>
        <p:spPr>
          <a:xfrm>
            <a:off x="4726939" y="2079038"/>
            <a:ext cx="1317625" cy="1717040"/>
          </a:xfrm>
          <a:prstGeom prst="rect">
            <a:avLst/>
          </a:prstGeom>
        </p:spPr>
      </p:pic>
      <p:pic>
        <p:nvPicPr>
          <p:cNvPr id="10" name="Grafik 9"/>
          <p:cNvPicPr/>
          <p:nvPr/>
        </p:nvPicPr>
        <p:blipFill>
          <a:blip r:embed="rId4" cstate="print">
            <a:extLst>
              <a:ext uri="{28A0092B-C50C-407E-A947-70E740481C1C}">
                <a14:useLocalDpi xmlns:a14="http://schemas.microsoft.com/office/drawing/2010/main" val="0"/>
              </a:ext>
            </a:extLst>
          </a:blip>
          <a:stretch>
            <a:fillRect/>
          </a:stretch>
        </p:blipFill>
        <p:spPr>
          <a:xfrm>
            <a:off x="3481069" y="4398712"/>
            <a:ext cx="2133600" cy="1249680"/>
          </a:xfrm>
          <a:prstGeom prst="rect">
            <a:avLst/>
          </a:prstGeom>
        </p:spPr>
      </p:pic>
      <p:pic>
        <p:nvPicPr>
          <p:cNvPr id="11" name="Grafik 10"/>
          <p:cNvPicPr/>
          <p:nvPr/>
        </p:nvPicPr>
        <p:blipFill>
          <a:blip r:embed="rId5" cstate="print">
            <a:extLst>
              <a:ext uri="{28A0092B-C50C-407E-A947-70E740481C1C}">
                <a14:useLocalDpi xmlns:a14="http://schemas.microsoft.com/office/drawing/2010/main" val="0"/>
              </a:ext>
            </a:extLst>
          </a:blip>
          <a:stretch>
            <a:fillRect/>
          </a:stretch>
        </p:blipFill>
        <p:spPr>
          <a:xfrm>
            <a:off x="6352138" y="2079038"/>
            <a:ext cx="2342515" cy="1756410"/>
          </a:xfrm>
          <a:prstGeom prst="rect">
            <a:avLst/>
          </a:prstGeom>
        </p:spPr>
      </p:pic>
      <p:pic>
        <p:nvPicPr>
          <p:cNvPr id="12" name="Grafik 11"/>
          <p:cNvPicPr/>
          <p:nvPr/>
        </p:nvPicPr>
        <p:blipFill>
          <a:blip r:embed="rId6" cstate="print">
            <a:extLst>
              <a:ext uri="{28A0092B-C50C-407E-A947-70E740481C1C}">
                <a14:useLocalDpi xmlns:a14="http://schemas.microsoft.com/office/drawing/2010/main" val="0"/>
              </a:ext>
            </a:extLst>
          </a:blip>
          <a:stretch>
            <a:fillRect/>
          </a:stretch>
        </p:blipFill>
        <p:spPr>
          <a:xfrm>
            <a:off x="6352138" y="4223916"/>
            <a:ext cx="2345055" cy="1656000"/>
          </a:xfrm>
          <a:prstGeom prst="rect">
            <a:avLst/>
          </a:prstGeom>
        </p:spPr>
      </p:pic>
      <p:pic>
        <p:nvPicPr>
          <p:cNvPr id="13" name="Grafik 12"/>
          <p:cNvPicPr/>
          <p:nvPr/>
        </p:nvPicPr>
        <p:blipFill>
          <a:blip r:embed="rId7" cstate="print">
            <a:extLst>
              <a:ext uri="{28A0092B-C50C-407E-A947-70E740481C1C}">
                <a14:useLocalDpi xmlns:a14="http://schemas.microsoft.com/office/drawing/2010/main" val="0"/>
              </a:ext>
            </a:extLst>
          </a:blip>
          <a:stretch>
            <a:fillRect/>
          </a:stretch>
        </p:blipFill>
        <p:spPr>
          <a:xfrm>
            <a:off x="543557" y="4398711"/>
            <a:ext cx="2342515" cy="1503045"/>
          </a:xfrm>
          <a:prstGeom prst="rect">
            <a:avLst/>
          </a:prstGeom>
        </p:spPr>
      </p:pic>
      <p:sp>
        <p:nvSpPr>
          <p:cNvPr id="14" name="Textfeld 13"/>
          <p:cNvSpPr txBox="1"/>
          <p:nvPr/>
        </p:nvSpPr>
        <p:spPr>
          <a:xfrm>
            <a:off x="833957" y="3835448"/>
            <a:ext cx="2514600" cy="215444"/>
          </a:xfrm>
          <a:prstGeom prst="rect">
            <a:avLst/>
          </a:prstGeom>
          <a:noFill/>
        </p:spPr>
        <p:txBody>
          <a:bodyPr wrap="square" rtlCol="0">
            <a:spAutoFit/>
          </a:bodyPr>
          <a:lstStyle/>
          <a:p>
            <a:r>
              <a:rPr lang="de-DE" sz="800" dirty="0" err="1"/>
              <a:t>Pegida</a:t>
            </a:r>
            <a:r>
              <a:rPr lang="de-DE" sz="800" dirty="0"/>
              <a:t> Demonstration in Dresden 2015</a:t>
            </a:r>
          </a:p>
        </p:txBody>
      </p:sp>
      <p:sp>
        <p:nvSpPr>
          <p:cNvPr id="15" name="Textfeld 14"/>
          <p:cNvSpPr txBox="1"/>
          <p:nvPr/>
        </p:nvSpPr>
        <p:spPr>
          <a:xfrm>
            <a:off x="474551" y="5901757"/>
            <a:ext cx="2342515" cy="215444"/>
          </a:xfrm>
          <a:prstGeom prst="rect">
            <a:avLst/>
          </a:prstGeom>
          <a:noFill/>
        </p:spPr>
        <p:txBody>
          <a:bodyPr wrap="square" rtlCol="0">
            <a:spAutoFit/>
          </a:bodyPr>
          <a:lstStyle/>
          <a:p>
            <a:r>
              <a:rPr lang="de-DE" sz="800" dirty="0"/>
              <a:t>Demonstration auf dem Alexanderplatz 04.11.1989</a:t>
            </a:r>
          </a:p>
        </p:txBody>
      </p:sp>
      <p:sp>
        <p:nvSpPr>
          <p:cNvPr id="16" name="Textfeld 15"/>
          <p:cNvSpPr txBox="1"/>
          <p:nvPr/>
        </p:nvSpPr>
        <p:spPr>
          <a:xfrm>
            <a:off x="3371214" y="5762625"/>
            <a:ext cx="2200911" cy="338554"/>
          </a:xfrm>
          <a:prstGeom prst="rect">
            <a:avLst/>
          </a:prstGeom>
          <a:noFill/>
        </p:spPr>
        <p:txBody>
          <a:bodyPr wrap="square" rtlCol="0">
            <a:spAutoFit/>
          </a:bodyPr>
          <a:lstStyle/>
          <a:p>
            <a:r>
              <a:rPr lang="de-DE" sz="800" dirty="0"/>
              <a:t>Demonstration gegen den Irak-Krieg in Berlin 15.02.2013</a:t>
            </a:r>
          </a:p>
        </p:txBody>
      </p:sp>
      <p:sp>
        <p:nvSpPr>
          <p:cNvPr id="17" name="Textfeld 16"/>
          <p:cNvSpPr txBox="1"/>
          <p:nvPr/>
        </p:nvSpPr>
        <p:spPr>
          <a:xfrm>
            <a:off x="4610100" y="3844267"/>
            <a:ext cx="1504950" cy="338554"/>
          </a:xfrm>
          <a:prstGeom prst="rect">
            <a:avLst/>
          </a:prstGeom>
          <a:noFill/>
        </p:spPr>
        <p:txBody>
          <a:bodyPr wrap="square" rtlCol="0">
            <a:spAutoFit/>
          </a:bodyPr>
          <a:lstStyle/>
          <a:p>
            <a:r>
              <a:rPr lang="de-DE" sz="800" dirty="0"/>
              <a:t>Demonstration gegen Hartz  IV in Berlin 03.04.2004</a:t>
            </a:r>
          </a:p>
        </p:txBody>
      </p:sp>
      <p:sp>
        <p:nvSpPr>
          <p:cNvPr id="18" name="Textfeld 17"/>
          <p:cNvSpPr txBox="1"/>
          <p:nvPr/>
        </p:nvSpPr>
        <p:spPr>
          <a:xfrm>
            <a:off x="6352138" y="3844267"/>
            <a:ext cx="2342515" cy="215444"/>
          </a:xfrm>
          <a:prstGeom prst="rect">
            <a:avLst/>
          </a:prstGeom>
          <a:noFill/>
        </p:spPr>
        <p:txBody>
          <a:bodyPr wrap="square" rtlCol="0">
            <a:spAutoFit/>
          </a:bodyPr>
          <a:lstStyle/>
          <a:p>
            <a:r>
              <a:rPr lang="de-DE" sz="800" dirty="0" err="1"/>
              <a:t>Loveparade</a:t>
            </a:r>
            <a:r>
              <a:rPr lang="de-DE" sz="800" dirty="0"/>
              <a:t>  in Berlin 1999</a:t>
            </a:r>
          </a:p>
        </p:txBody>
      </p:sp>
      <p:sp>
        <p:nvSpPr>
          <p:cNvPr id="19" name="Textfeld 18"/>
          <p:cNvSpPr txBox="1"/>
          <p:nvPr/>
        </p:nvSpPr>
        <p:spPr>
          <a:xfrm>
            <a:off x="6225539" y="5931902"/>
            <a:ext cx="2345055" cy="338554"/>
          </a:xfrm>
          <a:prstGeom prst="rect">
            <a:avLst/>
          </a:prstGeom>
          <a:noFill/>
        </p:spPr>
        <p:txBody>
          <a:bodyPr wrap="square" rtlCol="0">
            <a:spAutoFit/>
          </a:bodyPr>
          <a:lstStyle/>
          <a:p>
            <a:r>
              <a:rPr lang="de-DE" sz="800" dirty="0"/>
              <a:t>Lichterkette gegen Fremdenhass in München 06.12.1992</a:t>
            </a:r>
          </a:p>
        </p:txBody>
      </p:sp>
    </p:spTree>
    <p:extLst>
      <p:ext uri="{BB962C8B-B14F-4D97-AF65-F5344CB8AC3E}">
        <p14:creationId xmlns:p14="http://schemas.microsoft.com/office/powerpoint/2010/main" val="34812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frei ist meine Meinung? #Meinungsfreiheit</a:t>
            </a:r>
            <a:br>
              <a:rPr lang="de-DE" dirty="0"/>
            </a:b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16</a:t>
            </a:fld>
            <a:r>
              <a:rPr lang="de-DE"/>
              <a:t>   ·</a:t>
            </a:r>
            <a:endParaRPr lang="de-DE"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062" y="1769992"/>
            <a:ext cx="2667000" cy="3810000"/>
          </a:xfrm>
          <a:prstGeom prst="rect">
            <a:avLst/>
          </a:prstGeom>
        </p:spPr>
      </p:pic>
      <p:sp>
        <p:nvSpPr>
          <p:cNvPr id="8" name="Textfeld 7"/>
          <p:cNvSpPr txBox="1"/>
          <p:nvPr/>
        </p:nvSpPr>
        <p:spPr>
          <a:xfrm>
            <a:off x="4580092" y="1772156"/>
            <a:ext cx="3811349" cy="1754326"/>
          </a:xfrm>
          <a:prstGeom prst="rect">
            <a:avLst/>
          </a:prstGeom>
          <a:noFill/>
        </p:spPr>
        <p:txBody>
          <a:bodyPr wrap="square" rtlCol="0">
            <a:spAutoFit/>
          </a:bodyPr>
          <a:lstStyle/>
          <a:p>
            <a:r>
              <a:rPr lang="de-DE" b="1" dirty="0"/>
              <a:t>Themen</a:t>
            </a:r>
          </a:p>
          <a:p>
            <a:endParaRPr lang="de-DE" dirty="0"/>
          </a:p>
          <a:p>
            <a:pPr marL="285750" indent="-285750">
              <a:buFont typeface="Arial" panose="020B0604020202020204" pitchFamily="34" charset="0"/>
              <a:buChar char="•"/>
            </a:pPr>
            <a:r>
              <a:rPr lang="de-DE" dirty="0"/>
              <a:t>Meinungsbildung</a:t>
            </a:r>
          </a:p>
          <a:p>
            <a:pPr marL="285750" indent="-285750">
              <a:buFont typeface="Arial" panose="020B0604020202020204" pitchFamily="34" charset="0"/>
              <a:buChar char="•"/>
            </a:pPr>
            <a:r>
              <a:rPr lang="de-DE" dirty="0"/>
              <a:t>Meinungsfreiheit und ihre Grenzen</a:t>
            </a:r>
          </a:p>
          <a:p>
            <a:pPr marL="285750" indent="-285750">
              <a:buFont typeface="Arial" panose="020B0604020202020204" pitchFamily="34" charset="0"/>
              <a:buChar char="•"/>
            </a:pPr>
            <a:r>
              <a:rPr lang="de-DE" dirty="0"/>
              <a:t>Digitalisierung und soziale Medien</a:t>
            </a:r>
          </a:p>
          <a:p>
            <a:endParaRPr lang="de-DE" dirty="0"/>
          </a:p>
        </p:txBody>
      </p:sp>
    </p:spTree>
    <p:extLst>
      <p:ext uri="{BB962C8B-B14F-4D97-AF65-F5344CB8AC3E}">
        <p14:creationId xmlns:p14="http://schemas.microsoft.com/office/powerpoint/2010/main" val="259366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3" name="Inhaltsplatzhalter 2"/>
          <p:cNvSpPr>
            <a:spLocks noGrp="1"/>
          </p:cNvSpPr>
          <p:nvPr>
            <p:ph idx="1"/>
          </p:nvPr>
        </p:nvSpPr>
        <p:spPr/>
        <p:txBody>
          <a:bodyPr/>
          <a:lstStyle/>
          <a:p>
            <a:endParaRPr lang="de-DE" dirty="0"/>
          </a:p>
          <a:p>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17</a:t>
            </a:fld>
            <a:r>
              <a:rPr lang="de-DE"/>
              <a:t>   ·</a:t>
            </a:r>
            <a:endParaRPr lang="de-DE" dirty="0"/>
          </a:p>
        </p:txBody>
      </p:sp>
      <p:sp>
        <p:nvSpPr>
          <p:cNvPr id="7" name="Rechteck 6"/>
          <p:cNvSpPr/>
          <p:nvPr/>
        </p:nvSpPr>
        <p:spPr>
          <a:xfrm>
            <a:off x="2286000" y="2551837"/>
            <a:ext cx="4572000" cy="369332"/>
          </a:xfrm>
          <a:prstGeom prst="rect">
            <a:avLst/>
          </a:prstGeom>
        </p:spPr>
        <p:txBody>
          <a:bodyPr>
            <a:spAutoFit/>
          </a:bodyPr>
          <a:lstStyle/>
          <a:p>
            <a:r>
              <a:rPr lang="de-DE" dirty="0"/>
              <a:t> </a:t>
            </a: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57" y="1552408"/>
            <a:ext cx="4086743" cy="4686632"/>
          </a:xfrm>
          <a:prstGeom prst="rect">
            <a:avLst/>
          </a:prstGeom>
        </p:spPr>
      </p:pic>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725" y="1685924"/>
            <a:ext cx="3922661" cy="4419600"/>
          </a:xfrm>
          <a:prstGeom prst="rect">
            <a:avLst/>
          </a:prstGeom>
        </p:spPr>
      </p:pic>
    </p:spTree>
    <p:extLst>
      <p:ext uri="{BB962C8B-B14F-4D97-AF65-F5344CB8AC3E}">
        <p14:creationId xmlns:p14="http://schemas.microsoft.com/office/powerpoint/2010/main" val="121353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 für Gruppen</a:t>
            </a:r>
          </a:p>
        </p:txBody>
      </p:sp>
      <p:sp>
        <p:nvSpPr>
          <p:cNvPr id="3" name="Inhaltsplatzhalter 2"/>
          <p:cNvSpPr>
            <a:spLocks noGrp="1"/>
          </p:cNvSpPr>
          <p:nvPr>
            <p:ph idx="1"/>
          </p:nvPr>
        </p:nvSpPr>
        <p:spPr/>
        <p:txBody>
          <a:bodyPr/>
          <a:lstStyle/>
          <a:p>
            <a:r>
              <a:rPr lang="de-DE" dirty="0"/>
              <a:t>Mikrofone verschiedener Rundfunkanstalten:</a:t>
            </a:r>
          </a:p>
          <a:p>
            <a:pPr marL="285750" indent="-285750">
              <a:buFont typeface="Arial" panose="020B0604020202020204" pitchFamily="34" charset="0"/>
              <a:buChar char="•"/>
            </a:pPr>
            <a:r>
              <a:rPr lang="de-DE" dirty="0"/>
              <a:t>Aufzeigen des Zusammenhangs zwischen Sprache, Meinung und Überzeugung</a:t>
            </a:r>
          </a:p>
          <a:p>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18</a:t>
            </a:fld>
            <a:r>
              <a:rPr lang="de-DE"/>
              <a:t>   ·</a:t>
            </a:r>
            <a:endParaRPr lang="de-DE" dirty="0"/>
          </a:p>
        </p:txBody>
      </p:sp>
      <p:pic>
        <p:nvPicPr>
          <p:cNvPr id="9218" name="Picture 2" descr="S:\Abteilungen\A\BuV\3_Sonderausstellungen\Ausstellungen\2019.03_Demokratie-Labor\1_Labor\Konzepte\AKS Präsentation\0079_Mikrostrau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831" y="3007974"/>
            <a:ext cx="5209918" cy="2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3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Gleiche Rechte für alle? #Grundrechte</a:t>
            </a:r>
            <a:br>
              <a:rPr lang="de-DE" dirty="0"/>
            </a:b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19</a:t>
            </a:fld>
            <a:r>
              <a:rPr lang="de-DE"/>
              <a:t>   ·</a:t>
            </a:r>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023" y="1965233"/>
            <a:ext cx="2003262" cy="3245793"/>
          </a:xfrm>
          <a:prstGeom prst="rect">
            <a:avLst/>
          </a:prstGeom>
        </p:spPr>
      </p:pic>
      <p:sp>
        <p:nvSpPr>
          <p:cNvPr id="8" name="Textfeld 7"/>
          <p:cNvSpPr txBox="1"/>
          <p:nvPr/>
        </p:nvSpPr>
        <p:spPr>
          <a:xfrm>
            <a:off x="4677196" y="1547140"/>
            <a:ext cx="3560496" cy="2585323"/>
          </a:xfrm>
          <a:prstGeom prst="rect">
            <a:avLst/>
          </a:prstGeom>
          <a:noFill/>
        </p:spPr>
        <p:txBody>
          <a:bodyPr wrap="square" rtlCol="0">
            <a:spAutoFit/>
          </a:bodyPr>
          <a:lstStyle/>
          <a:p>
            <a:endParaRPr lang="de-DE" u="sng" dirty="0"/>
          </a:p>
          <a:p>
            <a:r>
              <a:rPr lang="de-DE" b="1" dirty="0"/>
              <a:t>Themen</a:t>
            </a:r>
          </a:p>
          <a:p>
            <a:endParaRPr lang="de-DE" u="sng" dirty="0"/>
          </a:p>
          <a:p>
            <a:pPr marL="285750" indent="-285750">
              <a:buFont typeface="Arial" panose="020B0604020202020204" pitchFamily="34" charset="0"/>
              <a:buChar char="•"/>
            </a:pPr>
            <a:r>
              <a:rPr lang="de-DE" dirty="0"/>
              <a:t>Grundrechte versus staatliche Neutralitätspflicht</a:t>
            </a:r>
          </a:p>
          <a:p>
            <a:pPr marL="285750" indent="-285750">
              <a:buFont typeface="Arial" panose="020B0604020202020204" pitchFamily="34" charset="0"/>
              <a:buChar char="•"/>
            </a:pPr>
            <a:r>
              <a:rPr lang="de-DE" dirty="0"/>
              <a:t>Teilhabe und Inklusion</a:t>
            </a:r>
          </a:p>
          <a:p>
            <a:pPr marL="285750" indent="-285750">
              <a:buFont typeface="Arial" panose="020B0604020202020204" pitchFamily="34" charset="0"/>
              <a:buChar char="•"/>
            </a:pPr>
            <a:r>
              <a:rPr lang="de-DE" dirty="0"/>
              <a:t>Legitimierung für die Einforderung von Rechten</a:t>
            </a:r>
          </a:p>
          <a:p>
            <a:endParaRPr lang="de-DE" dirty="0"/>
          </a:p>
        </p:txBody>
      </p:sp>
    </p:spTree>
    <p:extLst>
      <p:ext uri="{BB962C8B-B14F-4D97-AF65-F5344CB8AC3E}">
        <p14:creationId xmlns:p14="http://schemas.microsoft.com/office/powerpoint/2010/main" val="3987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Projektdaten</a:t>
            </a:r>
          </a:p>
        </p:txBody>
      </p:sp>
      <p:sp>
        <p:nvSpPr>
          <p:cNvPr id="3" name="Untertitel 2"/>
          <p:cNvSpPr>
            <a:spLocks noGrp="1"/>
          </p:cNvSpPr>
          <p:nvPr>
            <p:ph type="subTitle" idx="1"/>
          </p:nvPr>
        </p:nvSpPr>
        <p:spPr/>
        <p:txBody>
          <a:bodyPr/>
          <a:lstStyle/>
          <a:p>
            <a:r>
              <a:rPr lang="de-DE" dirty="0"/>
              <a:t>1</a:t>
            </a:r>
          </a:p>
        </p:txBody>
      </p:sp>
    </p:spTree>
    <p:extLst>
      <p:ext uri="{BB962C8B-B14F-4D97-AF65-F5344CB8AC3E}">
        <p14:creationId xmlns:p14="http://schemas.microsoft.com/office/powerpoint/2010/main" val="300905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Interviewpartnerinnen</a:t>
            </a:r>
          </a:p>
        </p:txBody>
      </p:sp>
      <p:sp>
        <p:nvSpPr>
          <p:cNvPr id="3" name="Inhaltsplatzhalter 2"/>
          <p:cNvSpPr>
            <a:spLocks noGrp="1"/>
          </p:cNvSpPr>
          <p:nvPr>
            <p:ph idx="1"/>
          </p:nvPr>
        </p:nvSpPr>
        <p:spPr/>
        <p:txBody>
          <a:bodyPr/>
          <a:lstStyle/>
          <a:p>
            <a:pPr lvl="1"/>
            <a:r>
              <a:rPr lang="de-DE" b="1" dirty="0"/>
              <a:t>Betül Ulusoy: </a:t>
            </a:r>
            <a:r>
              <a:rPr lang="de-DE" dirty="0"/>
              <a:t>Rechtsreferendarin, deren Konflikt mit dem Bezirksamt Neukölln Auslöser für die Demonstration #</a:t>
            </a:r>
            <a:r>
              <a:rPr lang="de-DE" dirty="0" err="1"/>
              <a:t>MyHeadMyChoice</a:t>
            </a:r>
            <a:r>
              <a:rPr lang="de-DE" dirty="0"/>
              <a:t> am 14.7.2015 war.</a:t>
            </a:r>
          </a:p>
          <a:p>
            <a:pPr lvl="1"/>
            <a:r>
              <a:rPr lang="de-DE" b="1" dirty="0"/>
              <a:t>Reyhan </a:t>
            </a:r>
            <a:r>
              <a:rPr lang="tr-TR" b="1" dirty="0"/>
              <a:t>Şahin: </a:t>
            </a:r>
            <a:r>
              <a:rPr lang="tr-TR" dirty="0"/>
              <a:t>Sprach- und Islamwissenschaftlerin sowie Rapperin (“Lady Bitch Ray”). </a:t>
            </a:r>
            <a:r>
              <a:rPr lang="de-DE" dirty="0"/>
              <a:t>Ihre Dissertation „Die Bedeutung des muslimischen Kopftuchs“ wurde 2013 mit dem Deutschen Studienpreis ausgezeichnet.</a:t>
            </a:r>
          </a:p>
          <a:p>
            <a:pPr lvl="1"/>
            <a:r>
              <a:rPr lang="de-DE" b="1" dirty="0" err="1"/>
              <a:t>Seyran</a:t>
            </a:r>
            <a:r>
              <a:rPr lang="de-DE" b="1" dirty="0"/>
              <a:t> </a:t>
            </a:r>
            <a:r>
              <a:rPr lang="de-DE" b="1" dirty="0" err="1"/>
              <a:t>Ateş</a:t>
            </a:r>
            <a:r>
              <a:rPr lang="de-DE" b="1" dirty="0"/>
              <a:t>: </a:t>
            </a:r>
            <a:r>
              <a:rPr lang="de-DE" dirty="0"/>
              <a:t>Anwältin, befürwortet Kopftuchverbot an Schulen. Argumentiert, dass die Religionsfreiheit (Art. 4 GG) dort endet, wo die Gleichberechtigung von Mann und Frau (Art. 3 Abs. 2 GG) greift.</a:t>
            </a:r>
          </a:p>
          <a:p>
            <a:pPr lvl="1"/>
            <a:r>
              <a:rPr lang="de-DE" b="1" dirty="0"/>
              <a:t>Kirsten Wiese: </a:t>
            </a:r>
            <a:r>
              <a:rPr lang="de-DE" dirty="0"/>
              <a:t>Juristin, Mitglied in der Humanistischen Union, Befürworterin der vollständigen Trennung von Staat und Religionsgemeinschaften, insbesondere der religiösen Neutralität von Schulen. Sie ist allerdings Gegnerin eines pauschalen Kopftuchverbotes bei Lehrerinnen, da sie dies unter die individuelle Religionsfreiheit der Lehrerin eingruppiert. </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20</a:t>
            </a:fld>
            <a:r>
              <a:rPr lang="de-DE"/>
              <a:t>   ·</a:t>
            </a:r>
            <a:endParaRPr lang="de-DE" dirty="0"/>
          </a:p>
        </p:txBody>
      </p:sp>
    </p:spTree>
    <p:extLst>
      <p:ext uri="{BB962C8B-B14F-4D97-AF65-F5344CB8AC3E}">
        <p14:creationId xmlns:p14="http://schemas.microsoft.com/office/powerpoint/2010/main" val="146080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21</a:t>
            </a:fld>
            <a:r>
              <a:rPr lang="de-DE"/>
              <a:t>   ·</a:t>
            </a:r>
            <a:endParaRPr lang="de-DE" dirty="0"/>
          </a:p>
        </p:txBody>
      </p:sp>
      <p:sp>
        <p:nvSpPr>
          <p:cNvPr id="7" name="Rechteck 6"/>
          <p:cNvSpPr/>
          <p:nvPr/>
        </p:nvSpPr>
        <p:spPr>
          <a:xfrm>
            <a:off x="717915" y="1892596"/>
            <a:ext cx="4572000" cy="1477328"/>
          </a:xfrm>
          <a:prstGeom prst="rect">
            <a:avLst/>
          </a:prstGeom>
        </p:spPr>
        <p:txBody>
          <a:bodyPr>
            <a:spAutoFit/>
          </a:bodyPr>
          <a:lstStyle/>
          <a:p>
            <a:r>
              <a:rPr lang="de-DE" dirty="0"/>
              <a:t>Grundrechtskonflikte: Darstellung von Grundrechten auf jeweils 2 Würfeln, die in Konflikt zueinander stehen können:</a:t>
            </a:r>
          </a:p>
          <a:p>
            <a:endParaRPr lang="de-DE" dirty="0"/>
          </a:p>
          <a:p>
            <a:endParaRPr lang="de-DE" dirty="0"/>
          </a:p>
        </p:txBody>
      </p:sp>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 y="2987675"/>
            <a:ext cx="2857500" cy="2857500"/>
          </a:xfr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915" y="2152650"/>
            <a:ext cx="3075813" cy="3943350"/>
          </a:xfrm>
          <a:prstGeom prst="rect">
            <a:avLst/>
          </a:prstGeom>
        </p:spPr>
      </p:pic>
    </p:spTree>
    <p:extLst>
      <p:ext uri="{BB962C8B-B14F-4D97-AF65-F5344CB8AC3E}">
        <p14:creationId xmlns:p14="http://schemas.microsoft.com/office/powerpoint/2010/main" val="168231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Grundrechte: Für wen gelten sie?</a:t>
            </a:r>
          </a:p>
        </p:txBody>
      </p:sp>
      <p:sp>
        <p:nvSpPr>
          <p:cNvPr id="3" name="Inhaltsplatzhalter 2"/>
          <p:cNvSpPr>
            <a:spLocks noGrp="1"/>
          </p:cNvSpPr>
          <p:nvPr>
            <p:ph idx="1"/>
          </p:nvPr>
        </p:nvSpPr>
        <p:spPr>
          <a:xfrm>
            <a:off x="618357" y="1387425"/>
            <a:ext cx="7920000" cy="4248000"/>
          </a:xfrm>
        </p:spPr>
        <p:txBody>
          <a:bodyPr/>
          <a:lstStyle/>
          <a:p>
            <a:r>
              <a:rPr lang="de-DE" dirty="0"/>
              <a:t>25 Drehelemente: Jedermann-Grundrechte (Menschenrechte) und Deutschen-Grundrechte (Bürgerrechte):</a:t>
            </a:r>
          </a:p>
          <a:p>
            <a:endParaRPr lang="de-DE" dirty="0"/>
          </a:p>
          <a:p>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22</a:t>
            </a:fld>
            <a:r>
              <a:rPr lang="de-DE"/>
              <a:t>   ·</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257" y="2209869"/>
            <a:ext cx="2544809" cy="3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47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Statistik über Petitionen in Deutschland</a:t>
            </a:r>
          </a:p>
        </p:txBody>
      </p:sp>
      <p:sp>
        <p:nvSpPr>
          <p:cNvPr id="3" name="Inhaltsplatzhalter 2"/>
          <p:cNvSpPr>
            <a:spLocks noGrp="1"/>
          </p:cNvSpPr>
          <p:nvPr>
            <p:ph idx="1"/>
          </p:nvPr>
        </p:nvSpPr>
        <p:spPr/>
        <p:txBody>
          <a:bodyPr/>
          <a:lstStyle/>
          <a:p>
            <a:r>
              <a:rPr lang="de-DE" b="1" dirty="0"/>
              <a:t>Reg. 62</a:t>
            </a:r>
            <a:endParaRPr lang="de-DE" dirty="0"/>
          </a:p>
          <a:p>
            <a:r>
              <a:rPr lang="de-DE" dirty="0"/>
              <a:t>Statistik zu Petitionen in Deutschland: Zahlen für 2017; Quelle: Jahresbericht des Petitionsausschusses (Ausgabe 2018, S- 17f) </a:t>
            </a:r>
          </a:p>
          <a:p>
            <a:r>
              <a:rPr lang="de-DE" dirty="0"/>
              <a:t>Auflistung aller öffentlichen Petitionen sowie Sammel- und Massenpetitionen, die im Jahr 2017 mehr als 5.000 Unterzeichner*innen hatten.</a:t>
            </a:r>
          </a:p>
          <a:p>
            <a:r>
              <a:rPr lang="de-DE" b="1" dirty="0"/>
              <a:t>Petitionen (öffentliche Petitionen sowie Sammel- und Massenpetitionen)</a:t>
            </a:r>
            <a:endParaRPr lang="de-DE" dirty="0"/>
          </a:p>
          <a:p>
            <a:r>
              <a:rPr lang="de-DE" dirty="0">
                <a:solidFill>
                  <a:srgbClr val="FF0000"/>
                </a:solidFill>
              </a:rPr>
              <a:t>98.942 		Abschaffung der Massen- und Intensivtierhaltung bis 2020</a:t>
            </a:r>
          </a:p>
          <a:p>
            <a:r>
              <a:rPr lang="de-DE" dirty="0"/>
              <a:t>79.608		Legalisierung von Cannabis</a:t>
            </a:r>
          </a:p>
          <a:p>
            <a:r>
              <a:rPr lang="de-DE" dirty="0"/>
              <a:t>66.607 		Genaue Kennzeichnung von Echtpelzprodukten</a:t>
            </a:r>
          </a:p>
          <a:p>
            <a:r>
              <a:rPr lang="de-DE" dirty="0"/>
              <a:t>57.088 		Kritik an Regelungen der Tabakproduktrichtlinie</a:t>
            </a:r>
          </a:p>
          <a:p>
            <a:r>
              <a:rPr lang="de-DE" dirty="0"/>
              <a:t>48.387 		Kostenerstattung für Behandlung mit Cannabis-Medikamenten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23</a:t>
            </a:fld>
            <a:r>
              <a:rPr lang="de-DE"/>
              <a:t>   ·</a:t>
            </a:r>
            <a:endParaRPr lang="de-DE" dirty="0"/>
          </a:p>
        </p:txBody>
      </p:sp>
    </p:spTree>
    <p:extLst>
      <p:ext uri="{BB962C8B-B14F-4D97-AF65-F5344CB8AC3E}">
        <p14:creationId xmlns:p14="http://schemas.microsoft.com/office/powerpoint/2010/main" val="10064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Statistik über Petitionen in Deutschland</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24</a:t>
            </a:fld>
            <a:r>
              <a:rPr lang="de-DE"/>
              <a:t>   ·</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064362998"/>
              </p:ext>
            </p:extLst>
          </p:nvPr>
        </p:nvGraphicFramePr>
        <p:xfrm>
          <a:off x="612775" y="1720850"/>
          <a:ext cx="7918450" cy="42481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1"/>
          <p:cNvSpPr txBox="1"/>
          <p:nvPr/>
        </p:nvSpPr>
        <p:spPr>
          <a:xfrm>
            <a:off x="823904" y="2619351"/>
            <a:ext cx="1609742" cy="41912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2000" dirty="0"/>
              <a:t>Cannabis</a:t>
            </a:r>
          </a:p>
        </p:txBody>
      </p:sp>
      <p:sp>
        <p:nvSpPr>
          <p:cNvPr id="9" name="Textfeld 1"/>
          <p:cNvSpPr txBox="1"/>
          <p:nvPr/>
        </p:nvSpPr>
        <p:spPr>
          <a:xfrm>
            <a:off x="776275" y="3752854"/>
            <a:ext cx="1705000" cy="4952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2000" dirty="0"/>
              <a:t>Vereinsgesetz</a:t>
            </a:r>
          </a:p>
        </p:txBody>
      </p:sp>
    </p:spTree>
    <p:extLst>
      <p:ext uri="{BB962C8B-B14F-4D97-AF65-F5344CB8AC3E}">
        <p14:creationId xmlns:p14="http://schemas.microsoft.com/office/powerpoint/2010/main" val="293489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Grundgesetz zum Mitnehmen</a:t>
            </a:r>
          </a:p>
        </p:txBody>
      </p:sp>
      <p:sp>
        <p:nvSpPr>
          <p:cNvPr id="3" name="Inhaltsplatzhalter 2"/>
          <p:cNvSpPr>
            <a:spLocks noGrp="1"/>
          </p:cNvSpPr>
          <p:nvPr>
            <p:ph idx="1"/>
          </p:nvPr>
        </p:nvSpPr>
        <p:spPr/>
        <p:txBody>
          <a:bodyPr/>
          <a:lstStyle/>
          <a:p>
            <a:r>
              <a:rPr lang="de-DE" dirty="0"/>
              <a:t>Exemplare von der Bundeszentrale für politische Bildung:</a:t>
            </a:r>
          </a:p>
          <a:p>
            <a:endParaRPr lang="de-DE" dirty="0"/>
          </a:p>
          <a:p>
            <a:pPr marL="285750" indent="-285750">
              <a:buFont typeface="Arial" panose="020B0604020202020204" pitchFamily="34" charset="0"/>
              <a:buChar char="•"/>
            </a:pPr>
            <a:r>
              <a:rPr lang="de-DE" dirty="0"/>
              <a:t>Das Grundgesetz in verschiedenen Sprachen</a:t>
            </a:r>
          </a:p>
          <a:p>
            <a:pPr marL="285750" indent="-285750">
              <a:buFont typeface="Arial" panose="020B0604020202020204" pitchFamily="34" charset="0"/>
              <a:buChar char="•"/>
            </a:pPr>
            <a:r>
              <a:rPr lang="de-DE" dirty="0"/>
              <a:t>Das Grundgesetz: Die Grundrechte in Einfacher Sprache aus der Reihe „</a:t>
            </a:r>
            <a:r>
              <a:rPr lang="de-DE" i="1" dirty="0"/>
              <a:t>einfach</a:t>
            </a:r>
            <a:r>
              <a:rPr lang="de-DE" dirty="0"/>
              <a:t> Politik“</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25</a:t>
            </a:fld>
            <a:r>
              <a:rPr lang="de-DE"/>
              <a:t>   ·</a:t>
            </a:r>
            <a:endParaRPr lang="de-DE"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449" y="3413646"/>
            <a:ext cx="1832041"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0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342900" indent="-342900"/>
            <a:r>
              <a:rPr lang="de-DE" dirty="0"/>
              <a:t>Gibt es gute Gewalt? #Gewaltmonopol</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26</a:t>
            </a:fld>
            <a:r>
              <a:rPr lang="de-DE"/>
              <a:t>   ·</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01" y="2063286"/>
            <a:ext cx="3920866" cy="2613911"/>
          </a:xfrm>
          <a:prstGeom prst="rect">
            <a:avLst/>
          </a:prstGeom>
        </p:spPr>
      </p:pic>
      <p:sp>
        <p:nvSpPr>
          <p:cNvPr id="3" name="Textfeld 2"/>
          <p:cNvSpPr txBox="1"/>
          <p:nvPr/>
        </p:nvSpPr>
        <p:spPr>
          <a:xfrm>
            <a:off x="4709565" y="1844235"/>
            <a:ext cx="3795164" cy="2862322"/>
          </a:xfrm>
          <a:prstGeom prst="rect">
            <a:avLst/>
          </a:prstGeom>
          <a:noFill/>
        </p:spPr>
        <p:txBody>
          <a:bodyPr wrap="square" rtlCol="0">
            <a:spAutoFit/>
          </a:bodyPr>
          <a:lstStyle/>
          <a:p>
            <a:endParaRPr lang="de-DE" dirty="0"/>
          </a:p>
          <a:p>
            <a:r>
              <a:rPr lang="de-DE" b="1" dirty="0"/>
              <a:t>Themen</a:t>
            </a:r>
          </a:p>
          <a:p>
            <a:endParaRPr lang="de-DE" u="sng" dirty="0"/>
          </a:p>
          <a:p>
            <a:pPr marL="285750" indent="-285750">
              <a:buFont typeface="Arial" panose="020B0604020202020204" pitchFamily="34" charset="0"/>
              <a:buChar char="•"/>
            </a:pPr>
            <a:r>
              <a:rPr lang="de-DE" dirty="0"/>
              <a:t>Staatsgewalt</a:t>
            </a:r>
          </a:p>
          <a:p>
            <a:pPr marL="285750" indent="-285750">
              <a:buFont typeface="Arial" panose="020B0604020202020204" pitchFamily="34" charset="0"/>
              <a:buChar char="•"/>
            </a:pPr>
            <a:r>
              <a:rPr lang="de-DE" dirty="0"/>
              <a:t>Politischer Protest und ziviler Ungehorsam</a:t>
            </a:r>
          </a:p>
          <a:p>
            <a:pPr marL="285750" indent="-285750">
              <a:buFont typeface="Arial" panose="020B0604020202020204" pitchFamily="34" charset="0"/>
              <a:buChar char="•"/>
            </a:pPr>
            <a:r>
              <a:rPr lang="de-DE" dirty="0"/>
              <a:t>Eingriffe des Staats in die Freiheit der Bürger und Bürgerinnen</a:t>
            </a:r>
          </a:p>
          <a:p>
            <a:pPr marL="285750" indent="-285750">
              <a:buFont typeface="Arial" panose="020B0604020202020204" pitchFamily="34" charset="0"/>
              <a:buChar char="•"/>
            </a:pPr>
            <a:r>
              <a:rPr lang="de-DE" dirty="0"/>
              <a:t>Ablehnung der Staatsgewalt</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94585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3" name="Inhaltsplatzhalter 2"/>
          <p:cNvSpPr>
            <a:spLocks noGrp="1"/>
          </p:cNvSpPr>
          <p:nvPr>
            <p:ph idx="1"/>
          </p:nvPr>
        </p:nvSpPr>
        <p:spPr/>
        <p:txBody>
          <a:bodyPr/>
          <a:lstStyle/>
          <a:p>
            <a:r>
              <a:rPr lang="de-DE" dirty="0"/>
              <a:t>Als Spielkarten gestaltete „Situationskarten“, in Kartenhalter präsentiert:</a:t>
            </a:r>
          </a:p>
          <a:p>
            <a:r>
              <a:rPr lang="de-DE" dirty="0"/>
              <a:t>„Wie würden Sie sich verhalten?“</a:t>
            </a:r>
          </a:p>
          <a:p>
            <a:endParaRPr lang="de-DE" dirty="0"/>
          </a:p>
          <a:p>
            <a:r>
              <a:rPr lang="de-DE" dirty="0"/>
              <a:t>Vorbild </a:t>
            </a:r>
            <a:r>
              <a:rPr lang="de-DE" dirty="0" err="1"/>
              <a:t>bpb</a:t>
            </a:r>
            <a:r>
              <a:rPr lang="de-DE" dirty="0"/>
              <a:t>-Kartenspiel:</a:t>
            </a:r>
          </a:p>
          <a:p>
            <a:r>
              <a:rPr lang="de-DE" dirty="0"/>
              <a:t>„jetzt mal ehrlich“</a:t>
            </a:r>
          </a:p>
          <a:p>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27</a:t>
            </a:fld>
            <a:r>
              <a:rPr lang="de-DE"/>
              <a:t>   ·</a:t>
            </a:r>
            <a:endParaRPr lang="de-DE"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122" y="3050697"/>
            <a:ext cx="4266000"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87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Hausordnung der JVA Tegel </a:t>
            </a:r>
          </a:p>
        </p:txBody>
      </p:sp>
      <p:sp>
        <p:nvSpPr>
          <p:cNvPr id="3" name="Inhaltsplatzhalter 2"/>
          <p:cNvSpPr>
            <a:spLocks noGrp="1"/>
          </p:cNvSpPr>
          <p:nvPr>
            <p:ph idx="1"/>
          </p:nvPr>
        </p:nvSpPr>
        <p:spPr/>
        <p:txBody>
          <a:bodyPr/>
          <a:lstStyle/>
          <a:p>
            <a:r>
              <a:rPr lang="de-DE" dirty="0"/>
              <a:t>Was bedeutet Verrechtlichung der</a:t>
            </a:r>
          </a:p>
          <a:p>
            <a:r>
              <a:rPr lang="de-DE" dirty="0"/>
              <a:t>Staatsgewalt?</a:t>
            </a:r>
          </a:p>
          <a:p>
            <a:endParaRPr lang="de-DE" dirty="0"/>
          </a:p>
          <a:p>
            <a:r>
              <a:rPr lang="de-DE" dirty="0"/>
              <a:t>Verhaltensregeln: Keine Gewalt!</a:t>
            </a:r>
          </a:p>
          <a:p>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28</a:t>
            </a:fld>
            <a:r>
              <a:rPr lang="de-DE"/>
              <a:t>   ·</a:t>
            </a:r>
            <a:endParaRPr lang="de-DE"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841" y="1603782"/>
            <a:ext cx="418398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14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Hausordnung der JVA Tegel</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29</a:t>
            </a:fld>
            <a:r>
              <a:rPr lang="de-DE"/>
              <a:t>   ·</a:t>
            </a:r>
            <a:endParaRPr lang="de-DE"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72499" y="1720850"/>
            <a:ext cx="2799002"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88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Projektdaten Demokratie-Labor</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dirty="0"/>
              <a:t>Erdgeschoss der Ausstellungshalle</a:t>
            </a:r>
          </a:p>
          <a:p>
            <a:pPr marL="285750" indent="-285750">
              <a:buFont typeface="Arial" panose="020B0604020202020204" pitchFamily="34" charset="0"/>
              <a:buChar char="•"/>
            </a:pPr>
            <a:r>
              <a:rPr lang="de-DE" dirty="0"/>
              <a:t>Ab 8. März geöffnet, offizielle Eröffnung am 3. April, Laufzeit bis 4. August</a:t>
            </a:r>
          </a:p>
          <a:p>
            <a:pPr marL="285750" indent="-285750">
              <a:buFont typeface="Arial" panose="020B0604020202020204" pitchFamily="34" charset="0"/>
              <a:buChar char="•"/>
            </a:pPr>
            <a:r>
              <a:rPr lang="de-DE" dirty="0"/>
              <a:t>Zielgruppen: Schüler*innen, Student*innen, VHS- und Orientierungskurse, Bildungseinrichtungen, Bundeswehrsoldat*innen und Polizist*innen, Einzelbesucher*innen, Familien</a:t>
            </a:r>
          </a:p>
          <a:p>
            <a:pPr marL="285750" indent="-285750">
              <a:buFont typeface="Arial" panose="020B0604020202020204" pitchFamily="34" charset="0"/>
              <a:buChar char="•"/>
            </a:pPr>
            <a:r>
              <a:rPr lang="de-DE" dirty="0"/>
              <a:t>Circa 200 Objekte (Originale, Reproduktionen, Kopien, Statistiken, Karten, Aktivierungsstationen)</a:t>
            </a:r>
          </a:p>
          <a:p>
            <a:pPr marL="285750" indent="-285750">
              <a:buFont typeface="Arial" panose="020B0604020202020204" pitchFamily="34" charset="0"/>
              <a:buChar char="•"/>
            </a:pPr>
            <a:r>
              <a:rPr lang="de-DE" dirty="0"/>
              <a:t>Inklusive Angebote: Texte in Brailleschrift, Texte in Leichter Sprache, Informationen in DGS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a:t>
            </a:fld>
            <a:r>
              <a:rPr lang="de-DE"/>
              <a:t>   ·</a:t>
            </a:r>
            <a:endParaRPr lang="de-DE" dirty="0"/>
          </a:p>
        </p:txBody>
      </p:sp>
    </p:spTree>
    <p:extLst>
      <p:ext uri="{BB962C8B-B14F-4D97-AF65-F5344CB8AC3E}">
        <p14:creationId xmlns:p14="http://schemas.microsoft.com/office/powerpoint/2010/main" val="3257305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Sind Wahlen demokratisch? #</a:t>
            </a:r>
            <a:r>
              <a:rPr lang="de-DE" dirty="0" err="1"/>
              <a:t>DeineWahl</a:t>
            </a:r>
            <a:br>
              <a:rPr lang="de-DE" dirty="0"/>
            </a:br>
            <a:endParaRPr lang="de-DE" dirty="0"/>
          </a:p>
        </p:txBody>
      </p:sp>
      <p:sp>
        <p:nvSpPr>
          <p:cNvPr id="4" name="Datumsplatzhalter 3"/>
          <p:cNvSpPr>
            <a:spLocks noGrp="1"/>
          </p:cNvSpPr>
          <p:nvPr>
            <p:ph type="dt" sz="half" idx="10"/>
          </p:nvPr>
        </p:nvSpPr>
        <p:spPr>
          <a:xfrm>
            <a:off x="2571292" y="6458400"/>
            <a:ext cx="720000" cy="180000"/>
          </a:xfrm>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30</a:t>
            </a:fld>
            <a:r>
              <a:rPr lang="de-DE"/>
              <a:t>   ·</a:t>
            </a:r>
            <a:endParaRPr lang="de-DE" dirty="0"/>
          </a:p>
        </p:txBody>
      </p:sp>
      <p:pic>
        <p:nvPicPr>
          <p:cNvPr id="7" name="Picture 3" descr="C:\Users\Helber\Pictures\Volkskammer_Wahlzette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4158" y="1879441"/>
            <a:ext cx="2773891" cy="378616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143120" y="1885613"/>
            <a:ext cx="4232135" cy="3139321"/>
          </a:xfrm>
          <a:prstGeom prst="rect">
            <a:avLst/>
          </a:prstGeom>
          <a:noFill/>
        </p:spPr>
        <p:txBody>
          <a:bodyPr wrap="square" rtlCol="0">
            <a:spAutoFit/>
          </a:bodyPr>
          <a:lstStyle/>
          <a:p>
            <a:endParaRPr lang="de-DE" dirty="0"/>
          </a:p>
          <a:p>
            <a:r>
              <a:rPr lang="de-DE" b="1" dirty="0"/>
              <a:t>Themen</a:t>
            </a:r>
          </a:p>
          <a:p>
            <a:endParaRPr lang="de-DE" b="1" dirty="0"/>
          </a:p>
          <a:p>
            <a:pPr marL="285750" indent="-285750">
              <a:buFont typeface="Arial" panose="020B0604020202020204" pitchFamily="34" charset="0"/>
              <a:buChar char="•"/>
            </a:pPr>
            <a:r>
              <a:rPr lang="de-DE" dirty="0"/>
              <a:t>Wahlen in der DDR</a:t>
            </a:r>
          </a:p>
          <a:p>
            <a:pPr marL="285750" indent="-285750">
              <a:buFont typeface="Arial" panose="020B0604020202020204" pitchFamily="34" charset="0"/>
              <a:buChar char="•"/>
            </a:pPr>
            <a:r>
              <a:rPr lang="de-DE" dirty="0"/>
              <a:t>Demokratische Wahlen in der Bundesrepublik</a:t>
            </a:r>
          </a:p>
          <a:p>
            <a:pPr marL="285750" indent="-285750">
              <a:buFont typeface="Arial" panose="020B0604020202020204" pitchFamily="34" charset="0"/>
              <a:buChar char="•"/>
            </a:pPr>
            <a:r>
              <a:rPr lang="de-DE" dirty="0"/>
              <a:t>Direkte Demokratie</a:t>
            </a:r>
          </a:p>
          <a:p>
            <a:pPr marL="285750" indent="-285750">
              <a:buFont typeface="Arial" panose="020B0604020202020204" pitchFamily="34" charset="0"/>
              <a:buChar char="•"/>
            </a:pPr>
            <a:r>
              <a:rPr lang="de-DE" dirty="0"/>
              <a:t>Parteien in der Demokratie</a:t>
            </a:r>
          </a:p>
          <a:p>
            <a:br>
              <a:rPr lang="de-DE" dirty="0"/>
            </a:br>
            <a:r>
              <a:rPr lang="de-DE" dirty="0"/>
              <a:t> </a:t>
            </a:r>
          </a:p>
          <a:p>
            <a:endParaRPr lang="de-DE" dirty="0"/>
          </a:p>
        </p:txBody>
      </p:sp>
    </p:spTree>
    <p:extLst>
      <p:ext uri="{BB962C8B-B14F-4D97-AF65-F5344CB8AC3E}">
        <p14:creationId xmlns:p14="http://schemas.microsoft.com/office/powerpoint/2010/main" val="355647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3" name="Inhaltsplatzhalter 2"/>
          <p:cNvSpPr>
            <a:spLocks noGrp="1"/>
          </p:cNvSpPr>
          <p:nvPr>
            <p:ph idx="1"/>
          </p:nvPr>
        </p:nvSpPr>
        <p:spPr/>
        <p:txBody>
          <a:bodyPr/>
          <a:lstStyle/>
          <a:p>
            <a:r>
              <a:rPr lang="de-DE" dirty="0"/>
              <a:t>Entwirf Deinen Wahlslogan!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60 Magnete mit den am häufigsten genannten Wörtern der Wahlprogramme der aktuell im Bundestag vertretenen Parteien: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31</a:t>
            </a:fld>
            <a:r>
              <a:rPr lang="de-DE"/>
              <a:t>   ·</a:t>
            </a:r>
            <a:endParaRPr lang="de-DE" dirty="0"/>
          </a:p>
        </p:txBody>
      </p:sp>
      <p:pic>
        <p:nvPicPr>
          <p:cNvPr id="12290" name="Picture 2" descr="S:\Abteilungen\A\BuV\3_Sonderausstellungen\Ausstellungen\2019.03_Demokratie-Labor\1_Labor\Konzepte\AKS Präsentation\0025_Wahlur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972" y="1809901"/>
            <a:ext cx="2192101" cy="2916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S:\Abteilungen\A\BuV\3_Sonderausstellungen\Ausstellungen\2019.03_Demokratie-Labor\1_Labor\Konzepte\AKS Präsentation\0024_Wahlk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832" y="2204551"/>
            <a:ext cx="2916000" cy="29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Wahlprogramm der CDU/CSU</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32</a:t>
            </a:fld>
            <a:r>
              <a:rPr lang="de-DE"/>
              <a:t>   ·</a:t>
            </a:r>
            <a:endParaRPr lang="de-DE" dirty="0"/>
          </a:p>
        </p:txBody>
      </p:sp>
      <p:pic>
        <p:nvPicPr>
          <p:cNvPr id="9"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60477" y="865202"/>
            <a:ext cx="7056000" cy="52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276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Wahlprogramm SPD</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33</a:t>
            </a:fld>
            <a:r>
              <a:rPr lang="de-DE"/>
              <a:t>   ·</a:t>
            </a:r>
            <a:endParaRPr lang="de-DE"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414" y="1023967"/>
            <a:ext cx="7056000" cy="52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478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Wahlprogramm der FDP</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34</a:t>
            </a:fld>
            <a:r>
              <a:rPr lang="de-DE"/>
              <a:t>   ·</a:t>
            </a: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 y="914400"/>
            <a:ext cx="7077075" cy="5307806"/>
          </a:xfrm>
          <a:prstGeom prst="rect">
            <a:avLst/>
          </a:prstGeom>
        </p:spPr>
      </p:pic>
    </p:spTree>
    <p:extLst>
      <p:ext uri="{BB962C8B-B14F-4D97-AF65-F5344CB8AC3E}">
        <p14:creationId xmlns:p14="http://schemas.microsoft.com/office/powerpoint/2010/main" val="3515577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Statistik über in Deutschland lebende Bevölkerungsgruppen</a:t>
            </a:r>
          </a:p>
        </p:txBody>
      </p:sp>
      <p:sp>
        <p:nvSpPr>
          <p:cNvPr id="3" name="Inhaltsplatzhalter 2"/>
          <p:cNvSpPr>
            <a:spLocks noGrp="1"/>
          </p:cNvSpPr>
          <p:nvPr>
            <p:ph idx="1"/>
          </p:nvPr>
        </p:nvSpPr>
        <p:spPr>
          <a:xfrm>
            <a:off x="592950" y="1587450"/>
            <a:ext cx="7920000" cy="4248000"/>
          </a:xfrm>
        </p:spPr>
        <p:txBody>
          <a:bodyPr/>
          <a:lstStyle/>
          <a:p>
            <a:r>
              <a:rPr lang="de-DE" b="1" dirty="0"/>
              <a:t>Reg. 34</a:t>
            </a:r>
            <a:endParaRPr lang="de-DE" dirty="0"/>
          </a:p>
          <a:p>
            <a:r>
              <a:rPr lang="de-DE" dirty="0"/>
              <a:t>Diagramm zu den Bevölkerungsgruppen, die in Deutschland leben und welche davon wählen dürfen. Statistik 2017 (Bundesamt für Statistik): </a:t>
            </a:r>
          </a:p>
          <a:p>
            <a:endParaRPr lang="de-DE" dirty="0">
              <a:solidFill>
                <a:schemeClr val="bg2"/>
              </a:solidFill>
            </a:endParaRPr>
          </a:p>
          <a:p>
            <a:pPr marL="285750" indent="-285750">
              <a:buFont typeface="Arial" panose="020B0604020202020204" pitchFamily="34" charset="0"/>
              <a:buChar char="•"/>
            </a:pPr>
            <a:r>
              <a:rPr lang="de-DE" dirty="0"/>
              <a:t>Bevölkerung: 82,8 Mill. (Achtung: Statistik zum Migrationshintergrund geht von 81,7 </a:t>
            </a:r>
            <a:r>
              <a:rPr lang="de-DE" dirty="0" err="1"/>
              <a:t>Mio</a:t>
            </a:r>
            <a:r>
              <a:rPr lang="de-DE" dirty="0"/>
              <a:t> Gesamtbevölkerung für 2017 aus!)</a:t>
            </a:r>
          </a:p>
          <a:p>
            <a:pPr marL="285750" indent="-285750">
              <a:buFont typeface="Arial" panose="020B0604020202020204" pitchFamily="34" charset="0"/>
              <a:buChar char="•"/>
            </a:pPr>
            <a:r>
              <a:rPr lang="de-DE" dirty="0"/>
              <a:t>Wahlberechtigte: 61,5 Mill.</a:t>
            </a:r>
          </a:p>
          <a:p>
            <a:pPr marL="285750" indent="-285750">
              <a:buFont typeface="Arial" panose="020B0604020202020204" pitchFamily="34" charset="0"/>
              <a:buChar char="•"/>
            </a:pPr>
            <a:r>
              <a:rPr lang="de-DE" dirty="0"/>
              <a:t>Ausländisch: 10,6 Mill</a:t>
            </a:r>
          </a:p>
          <a:p>
            <a:pPr marL="285750" indent="-285750">
              <a:buFont typeface="Arial" panose="020B0604020202020204" pitchFamily="34" charset="0"/>
              <a:buChar char="•"/>
            </a:pPr>
            <a:r>
              <a:rPr lang="de-DE" dirty="0"/>
              <a:t>Kinder (2011): 12,5 Mill.</a:t>
            </a:r>
          </a:p>
          <a:p>
            <a:pPr marL="285750" indent="-285750">
              <a:buFont typeface="Arial" panose="020B0604020202020204" pitchFamily="34" charset="0"/>
              <a:buChar char="•"/>
            </a:pPr>
            <a:r>
              <a:rPr lang="de-DE" dirty="0"/>
              <a:t>Nicht wahlberechtigt, da unter Betreuung ca. 84.ooo (</a:t>
            </a:r>
            <a:r>
              <a:rPr lang="de-DE" u="sng" dirty="0">
                <a:hlinkClick r:id="rId2"/>
              </a:rPr>
              <a:t>https://www.lto.de/recht/hintergruende/h/immer-noch-kein-wahlrecht-menschen-mit-behinderung-neuregelung-bis-2021-erwartet/</a:t>
            </a:r>
            <a:endParaRPr lang="de-DE" u="sng" dirty="0"/>
          </a:p>
          <a:p>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35</a:t>
            </a:fld>
            <a:r>
              <a:rPr lang="de-DE"/>
              <a:t>   ·</a:t>
            </a:r>
            <a:endParaRPr lang="de-DE" dirty="0"/>
          </a:p>
        </p:txBody>
      </p:sp>
    </p:spTree>
    <p:extLst>
      <p:ext uri="{BB962C8B-B14F-4D97-AF65-F5344CB8AC3E}">
        <p14:creationId xmlns:p14="http://schemas.microsoft.com/office/powerpoint/2010/main" val="4261077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Statistik zu in Deutschland lebenden Bevölkerungsgruppen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36</a:t>
            </a:fld>
            <a:r>
              <a:rPr lang="de-DE"/>
              <a:t>   ·</a:t>
            </a:r>
            <a:endParaRPr lang="de-DE" dirty="0"/>
          </a:p>
        </p:txBody>
      </p:sp>
      <p:graphicFrame>
        <p:nvGraphicFramePr>
          <p:cNvPr id="8" name="Diagramm 7"/>
          <p:cNvGraphicFramePr/>
          <p:nvPr>
            <p:extLst>
              <p:ext uri="{D42A27DB-BD31-4B8C-83A1-F6EECF244321}">
                <p14:modId xmlns:p14="http://schemas.microsoft.com/office/powerpoint/2010/main" val="1738090683"/>
              </p:ext>
            </p:extLst>
          </p:nvPr>
        </p:nvGraphicFramePr>
        <p:xfrm>
          <a:off x="1212057" y="2042041"/>
          <a:ext cx="6719886" cy="408253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p:cNvSpPr/>
          <p:nvPr/>
        </p:nvSpPr>
        <p:spPr>
          <a:xfrm>
            <a:off x="619124" y="1395710"/>
            <a:ext cx="7877175" cy="646331"/>
          </a:xfrm>
          <a:prstGeom prst="rect">
            <a:avLst/>
          </a:prstGeom>
        </p:spPr>
        <p:txBody>
          <a:bodyPr wrap="square">
            <a:spAutoFit/>
          </a:bodyPr>
          <a:lstStyle/>
          <a:p>
            <a:r>
              <a:rPr lang="de-DE" b="1" dirty="0"/>
              <a:t>Umsetzungsvorschlag:</a:t>
            </a:r>
          </a:p>
          <a:p>
            <a:r>
              <a:rPr lang="de-DE" dirty="0"/>
              <a:t>Holzringe zum Aufstecken, unterschiedliche Farben und </a:t>
            </a:r>
            <a:r>
              <a:rPr lang="de-DE" dirty="0" err="1"/>
              <a:t>Taktilität</a:t>
            </a:r>
            <a:endParaRPr lang="de-DE" dirty="0"/>
          </a:p>
        </p:txBody>
      </p:sp>
    </p:spTree>
    <p:extLst>
      <p:ext uri="{BB962C8B-B14F-4D97-AF65-F5344CB8AC3E}">
        <p14:creationId xmlns:p14="http://schemas.microsoft.com/office/powerpoint/2010/main" val="1003350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Welche Ungleichheiten verträgt Demokratie? #</a:t>
            </a:r>
            <a:r>
              <a:rPr lang="de-DE" dirty="0" err="1"/>
              <a:t>SozialeGerechtigkeit</a:t>
            </a:r>
            <a:br>
              <a:rPr lang="de-DE" dirty="0"/>
            </a:br>
            <a:endParaRPr lang="de-DE" dirty="0"/>
          </a:p>
        </p:txBody>
      </p:sp>
      <p:sp>
        <p:nvSpPr>
          <p:cNvPr id="3" name="Inhaltsplatzhalter 2"/>
          <p:cNvSpPr>
            <a:spLocks noGrp="1"/>
          </p:cNvSpPr>
          <p:nvPr>
            <p:ph idx="1"/>
          </p:nvPr>
        </p:nvSpPr>
        <p:spPr>
          <a:xfrm>
            <a:off x="612000" y="1720800"/>
            <a:ext cx="3539214" cy="4248000"/>
          </a:xfrm>
        </p:spPr>
        <p:txBody>
          <a:bodyPr/>
          <a:lstStyle/>
          <a:p>
            <a:r>
              <a:rPr lang="de-DE" dirty="0"/>
              <a:t>Plastiktüte mit gesammelten</a:t>
            </a:r>
          </a:p>
          <a:p>
            <a:r>
              <a:rPr lang="de-DE" dirty="0"/>
              <a:t>Pfandflaschen: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dirty="0"/>
              <a:t>Seite </a:t>
            </a:r>
            <a:fld id="{59D7E094-598A-45B5-8F8D-211CFEDFC59D}" type="slidenum">
              <a:rPr lang="de-DE" smtClean="0"/>
              <a:pPr/>
              <a:t>37</a:t>
            </a:fld>
            <a:r>
              <a:rPr lang="de-DE" dirty="0"/>
              <a:t>   ·</a:t>
            </a:r>
          </a:p>
        </p:txBody>
      </p:sp>
      <p:sp>
        <p:nvSpPr>
          <p:cNvPr id="7" name="Textfeld 6"/>
          <p:cNvSpPr txBox="1"/>
          <p:nvPr/>
        </p:nvSpPr>
        <p:spPr>
          <a:xfrm>
            <a:off x="3959703" y="2546041"/>
            <a:ext cx="4604368" cy="2585323"/>
          </a:xfrm>
          <a:prstGeom prst="rect">
            <a:avLst/>
          </a:prstGeom>
          <a:noFill/>
        </p:spPr>
        <p:txBody>
          <a:bodyPr wrap="square" rtlCol="0">
            <a:spAutoFit/>
          </a:bodyPr>
          <a:lstStyle/>
          <a:p>
            <a:r>
              <a:rPr lang="de-DE" dirty="0"/>
              <a:t> </a:t>
            </a:r>
          </a:p>
          <a:p>
            <a:r>
              <a:rPr lang="de-DE" b="1" dirty="0"/>
              <a:t>Themen</a:t>
            </a:r>
          </a:p>
          <a:p>
            <a:endParaRPr lang="de-DE" u="sng" dirty="0"/>
          </a:p>
          <a:p>
            <a:pPr marL="285750" indent="-285750">
              <a:buFont typeface="Arial" panose="020B0604020202020204" pitchFamily="34" charset="0"/>
              <a:buChar char="•"/>
            </a:pPr>
            <a:r>
              <a:rPr lang="de-DE" dirty="0"/>
              <a:t>Definition von Armut</a:t>
            </a:r>
          </a:p>
          <a:p>
            <a:pPr marL="285750" indent="-285750">
              <a:buFont typeface="Arial" panose="020B0604020202020204" pitchFamily="34" charset="0"/>
              <a:buChar char="•"/>
            </a:pPr>
            <a:r>
              <a:rPr lang="de-DE" dirty="0"/>
              <a:t>Bedingungsloses Grundeinkommen</a:t>
            </a:r>
          </a:p>
          <a:p>
            <a:pPr marL="285750" indent="-285750">
              <a:buFont typeface="Arial" panose="020B0604020202020204" pitchFamily="34" charset="0"/>
              <a:buChar char="•"/>
            </a:pPr>
            <a:r>
              <a:rPr lang="de-DE" dirty="0"/>
              <a:t>Kritik am Sozialstaat</a:t>
            </a:r>
          </a:p>
          <a:p>
            <a:pPr marL="285750" indent="-285750">
              <a:buFont typeface="Arial" panose="020B0604020202020204" pitchFamily="34" charset="0"/>
              <a:buChar char="•"/>
            </a:pPr>
            <a:r>
              <a:rPr lang="de-DE" dirty="0"/>
              <a:t>Möglichkeiten der gesellschaftlichen Teilhabe</a:t>
            </a:r>
          </a:p>
          <a:p>
            <a:pPr marL="285750" indent="-285750">
              <a:buFont typeface="Arial" panose="020B0604020202020204" pitchFamily="34" charset="0"/>
              <a:buChar char="•"/>
            </a:pPr>
            <a:r>
              <a:rPr lang="de-DE" dirty="0"/>
              <a:t>Einfluss der Wirtschaft auf Politik</a:t>
            </a:r>
          </a:p>
        </p:txBody>
      </p:sp>
    </p:spTree>
    <p:extLst>
      <p:ext uri="{BB962C8B-B14F-4D97-AF65-F5344CB8AC3E}">
        <p14:creationId xmlns:p14="http://schemas.microsoft.com/office/powerpoint/2010/main" val="3256301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3" name="Inhaltsplatzhalter 2"/>
          <p:cNvSpPr>
            <a:spLocks noGrp="1"/>
          </p:cNvSpPr>
          <p:nvPr>
            <p:ph idx="1"/>
          </p:nvPr>
        </p:nvSpPr>
        <p:spPr>
          <a:xfrm>
            <a:off x="678262" y="1511250"/>
            <a:ext cx="7920000" cy="4248000"/>
          </a:xfrm>
        </p:spPr>
        <p:txBody>
          <a:bodyPr/>
          <a:lstStyle/>
          <a:p>
            <a:r>
              <a:rPr lang="de-DE" dirty="0"/>
              <a:t>Tisch-Minigolf mit Piktogrammen für Geschlecht, Herkunft, Behinderung, Gender, Bildung: </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38</a:t>
            </a:fld>
            <a:r>
              <a:rPr lang="de-DE"/>
              <a:t>   ·</a:t>
            </a:r>
            <a:endParaRPr lang="de-DE" dirty="0"/>
          </a:p>
        </p:txBody>
      </p:sp>
      <p:pic>
        <p:nvPicPr>
          <p:cNvPr id="7170" name="Picture 2" descr="S:\Abteilungen\A\BuV\3_Sonderausstellungen\Ausstellungen\2019.03_Demokratie-Labor\1_Labor\Konzepte\AKS Präsentation\0041_Tischminigo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067" y="2065333"/>
            <a:ext cx="6104390" cy="40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324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Statistik zu Bildungsausgaben</a:t>
            </a:r>
          </a:p>
        </p:txBody>
      </p:sp>
      <p:sp>
        <p:nvSpPr>
          <p:cNvPr id="3" name="Inhaltsplatzhalter 2"/>
          <p:cNvSpPr>
            <a:spLocks noGrp="1"/>
          </p:cNvSpPr>
          <p:nvPr>
            <p:ph idx="1"/>
          </p:nvPr>
        </p:nvSpPr>
        <p:spPr>
          <a:xfrm>
            <a:off x="602475" y="1425525"/>
            <a:ext cx="7920000" cy="4248000"/>
          </a:xfrm>
        </p:spPr>
        <p:txBody>
          <a:bodyPr/>
          <a:lstStyle/>
          <a:p>
            <a:r>
              <a:rPr lang="de-DE" b="1" dirty="0"/>
              <a:t>Reg. 149</a:t>
            </a:r>
            <a:endParaRPr lang="de-DE" dirty="0"/>
          </a:p>
          <a:p>
            <a:r>
              <a:rPr lang="de-DE" dirty="0"/>
              <a:t>Diagramm zu Bildungsausgaben von Hartz-IV-Kindern, Kindern aus Familien mit Durchschnittseinkommen und Kindern von sehr reichen Familien</a:t>
            </a:r>
          </a:p>
          <a:p>
            <a:endParaRPr lang="de-DE" dirty="0"/>
          </a:p>
          <a:p>
            <a:r>
              <a:rPr lang="de-DE" b="1" dirty="0"/>
              <a:t>Umsetzungsvorschlag:</a:t>
            </a:r>
          </a:p>
          <a:p>
            <a:r>
              <a:rPr lang="de-DE" dirty="0"/>
              <a:t>Dreidimensional, mit Bücherstapel symbolisiert</a:t>
            </a:r>
          </a:p>
          <a:p>
            <a:r>
              <a:rPr lang="de-DE" b="1" u="sng" dirty="0"/>
              <a:t>Variante 1: </a:t>
            </a:r>
          </a:p>
          <a:p>
            <a:pPr lvl="0"/>
            <a:r>
              <a:rPr lang="de-DE" dirty="0"/>
              <a:t>Drei unterschiedlich hohe, fest aufeinander geklebte Bücherstapel in drei verschiedenen Farben für Kinder mit ALG II-Bezug, Kinder aus Familien mit Durchschnittseinkommen und Kinder aus sehr reichen Familien. Auf Buchrücken Kostenbeispiele für Musik-, Sport-, Sprachunterricht gedruckt. </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39</a:t>
            </a:fld>
            <a:r>
              <a:rPr lang="de-DE"/>
              <a:t>   ·</a:t>
            </a:r>
            <a:endParaRPr lang="de-DE" dirty="0"/>
          </a:p>
        </p:txBody>
      </p:sp>
    </p:spTree>
    <p:extLst>
      <p:ext uri="{BB962C8B-B14F-4D97-AF65-F5344CB8AC3E}">
        <p14:creationId xmlns:p14="http://schemas.microsoft.com/office/powerpoint/2010/main" val="252697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Gliederung</a:t>
            </a:r>
          </a:p>
        </p:txBody>
      </p:sp>
      <p:sp>
        <p:nvSpPr>
          <p:cNvPr id="3" name="Untertitel 2"/>
          <p:cNvSpPr>
            <a:spLocks noGrp="1"/>
          </p:cNvSpPr>
          <p:nvPr>
            <p:ph type="subTitle" idx="1"/>
          </p:nvPr>
        </p:nvSpPr>
        <p:spPr/>
        <p:txBody>
          <a:bodyPr/>
          <a:lstStyle/>
          <a:p>
            <a:r>
              <a:rPr lang="de-DE" dirty="0"/>
              <a:t>2</a:t>
            </a:r>
          </a:p>
        </p:txBody>
      </p:sp>
    </p:spTree>
    <p:extLst>
      <p:ext uri="{BB962C8B-B14F-4D97-AF65-F5344CB8AC3E}">
        <p14:creationId xmlns:p14="http://schemas.microsoft.com/office/powerpoint/2010/main" val="4178367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Statistik zu Bildungsausgaben</a:t>
            </a:r>
          </a:p>
        </p:txBody>
      </p:sp>
      <p:sp>
        <p:nvSpPr>
          <p:cNvPr id="3" name="Inhaltsplatzhalter 2"/>
          <p:cNvSpPr>
            <a:spLocks noGrp="1"/>
          </p:cNvSpPr>
          <p:nvPr>
            <p:ph idx="1"/>
          </p:nvPr>
        </p:nvSpPr>
        <p:spPr>
          <a:xfrm>
            <a:off x="612000" y="1511250"/>
            <a:ext cx="7920000" cy="4248000"/>
          </a:xfrm>
        </p:spPr>
        <p:txBody>
          <a:bodyPr/>
          <a:lstStyle/>
          <a:p>
            <a:r>
              <a:rPr lang="de-DE" b="1" u="sng" dirty="0"/>
              <a:t>Variante 2: </a:t>
            </a:r>
          </a:p>
          <a:p>
            <a:pPr lvl="0"/>
            <a:r>
              <a:rPr lang="de-DE" dirty="0"/>
              <a:t>Rückwand mit drei unterschiedlich hohen Balken, denen aus einem Bücherregal farblich passende Bücher in unterschiedlichen Dicken zugeordnet werden können. Auf oder in Buchattrappen Kostenbeispiele drucken. und evtl. Sounds einbauen: Klaviermusik, Fußballjubel, Schwanensee für Ballett </a:t>
            </a:r>
            <a:r>
              <a:rPr lang="de-DE" dirty="0" err="1"/>
              <a:t>u.ä.</a:t>
            </a:r>
            <a:r>
              <a:rPr lang="de-DE" dirty="0"/>
              <a:t> </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40</a:t>
            </a:fld>
            <a:r>
              <a:rPr lang="de-DE"/>
              <a:t>   ·</a:t>
            </a:r>
            <a:endParaRPr lang="de-DE" dirty="0"/>
          </a:p>
        </p:txBody>
      </p:sp>
      <p:pic>
        <p:nvPicPr>
          <p:cNvPr id="14349"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87" r="23460"/>
          <a:stretch/>
        </p:blipFill>
        <p:spPr bwMode="auto">
          <a:xfrm>
            <a:off x="2412207" y="3733800"/>
            <a:ext cx="431958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07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Bildergebnis für soziale schere">
            <a:hlinkClick r:id="rId2"/>
          </p:cNvPr>
          <p:cNvPicPr/>
          <p:nvPr/>
        </p:nvPicPr>
        <p:blipFill rotWithShape="1">
          <a:blip r:embed="rId3">
            <a:extLst>
              <a:ext uri="{28A0092B-C50C-407E-A947-70E740481C1C}">
                <a14:useLocalDpi xmlns:a14="http://schemas.microsoft.com/office/drawing/2010/main" val="0"/>
              </a:ext>
            </a:extLst>
          </a:blip>
          <a:srcRect l="1874" t="2304" r="1638" b="2557"/>
          <a:stretch/>
        </p:blipFill>
        <p:spPr bwMode="auto">
          <a:xfrm>
            <a:off x="619124" y="3652836"/>
            <a:ext cx="3676651" cy="2414589"/>
          </a:xfrm>
          <a:prstGeom prst="rect">
            <a:avLst/>
          </a:prstGeom>
          <a:noFill/>
          <a:ln>
            <a:noFill/>
          </a:ln>
        </p:spPr>
      </p:pic>
      <p:sp>
        <p:nvSpPr>
          <p:cNvPr id="2" name="Titel 1"/>
          <p:cNvSpPr>
            <a:spLocks noGrp="1"/>
          </p:cNvSpPr>
          <p:nvPr>
            <p:ph type="title"/>
          </p:nvPr>
        </p:nvSpPr>
        <p:spPr/>
        <p:txBody>
          <a:bodyPr/>
          <a:lstStyle/>
          <a:p>
            <a:r>
              <a:rPr lang="de-DE" dirty="0"/>
              <a:t>Statistik zur Vermögensverteilung</a:t>
            </a:r>
          </a:p>
        </p:txBody>
      </p:sp>
      <p:sp>
        <p:nvSpPr>
          <p:cNvPr id="3" name="Inhaltsplatzhalter 2"/>
          <p:cNvSpPr>
            <a:spLocks noGrp="1"/>
          </p:cNvSpPr>
          <p:nvPr>
            <p:ph idx="1"/>
          </p:nvPr>
        </p:nvSpPr>
        <p:spPr>
          <a:xfrm>
            <a:off x="612000" y="1720800"/>
            <a:ext cx="4255275" cy="4248000"/>
          </a:xfrm>
        </p:spPr>
        <p:txBody>
          <a:bodyPr/>
          <a:lstStyle/>
          <a:p>
            <a:r>
              <a:rPr lang="de-DE" b="1" dirty="0"/>
              <a:t>Reg. 40</a:t>
            </a:r>
            <a:endParaRPr lang="de-DE" dirty="0"/>
          </a:p>
          <a:p>
            <a:r>
              <a:rPr lang="de-DE" dirty="0"/>
              <a:t>Diagramm zeigt die Vermögensverteilung in Zehnteln der Bevölkerung.</a:t>
            </a:r>
          </a:p>
          <a:p>
            <a:r>
              <a:rPr lang="de-DE" b="1" dirty="0"/>
              <a:t>Umsetzungsvorschlag:</a:t>
            </a:r>
          </a:p>
          <a:p>
            <a:r>
              <a:rPr lang="de-DE" dirty="0"/>
              <a:t>Schere, die erst beim Öffnen die Statistik sichtbar macht</a:t>
            </a:r>
          </a:p>
          <a:p>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41</a:t>
            </a:fld>
            <a:r>
              <a:rPr lang="de-DE"/>
              <a:t>   ·</a:t>
            </a:r>
            <a:endParaRPr lang="de-DE" dirty="0"/>
          </a:p>
        </p:txBody>
      </p:sp>
      <p:pic>
        <p:nvPicPr>
          <p:cNvPr id="7" name="Grafik 6" descr="S:\Abteilungen\A\BuV\3_Sonderausstellungen\Ausstellungen\2019.03_Demokratielabor\1_Labor\Räume_Themen\Raum 4 Soziale Gerechtigkeit\graphik vermögensverteilun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25" y="1409700"/>
            <a:ext cx="3619500" cy="4486273"/>
          </a:xfrm>
          <a:prstGeom prst="rect">
            <a:avLst/>
          </a:prstGeom>
          <a:noFill/>
          <a:ln>
            <a:noFill/>
          </a:ln>
        </p:spPr>
      </p:pic>
    </p:spTree>
    <p:extLst>
      <p:ext uri="{BB962C8B-B14F-4D97-AF65-F5344CB8AC3E}">
        <p14:creationId xmlns:p14="http://schemas.microsoft.com/office/powerpoint/2010/main" val="3110148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Einfluss der Wirtschaft auf die Politik?</a:t>
            </a:r>
          </a:p>
        </p:txBody>
      </p:sp>
      <p:sp>
        <p:nvSpPr>
          <p:cNvPr id="3" name="Inhaltsplatzhalter 2"/>
          <p:cNvSpPr>
            <a:spLocks noGrp="1"/>
          </p:cNvSpPr>
          <p:nvPr>
            <p:ph idx="1"/>
          </p:nvPr>
        </p:nvSpPr>
        <p:spPr/>
        <p:txBody>
          <a:bodyPr/>
          <a:lstStyle/>
          <a:p>
            <a:r>
              <a:rPr lang="de-DE" dirty="0"/>
              <a:t>Ausdruck des Aktuellen Lobbyregisters beim </a:t>
            </a:r>
          </a:p>
          <a:p>
            <a:r>
              <a:rPr lang="de-DE" dirty="0"/>
              <a:t>Deutschen Bundestag:</a:t>
            </a:r>
          </a:p>
          <a:p>
            <a:pPr marL="285750" indent="-285750">
              <a:buFont typeface="Arial" panose="020B0604020202020204" pitchFamily="34" charset="0"/>
              <a:buChar char="•"/>
            </a:pPr>
            <a:r>
              <a:rPr lang="de-DE" dirty="0"/>
              <a:t>2350 Lobbyverbände und deren Mitglieder,</a:t>
            </a:r>
          </a:p>
          <a:p>
            <a:r>
              <a:rPr lang="de-DE" dirty="0"/>
              <a:t>      891 Seiten</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dirty="0"/>
              <a:t>Präsentation  Aktivierungsstationen</a:t>
            </a:r>
          </a:p>
        </p:txBody>
      </p:sp>
      <p:sp>
        <p:nvSpPr>
          <p:cNvPr id="6" name="Foliennummernplatzhalter 5"/>
          <p:cNvSpPr>
            <a:spLocks noGrp="1"/>
          </p:cNvSpPr>
          <p:nvPr>
            <p:ph type="sldNum" sz="quarter" idx="12"/>
          </p:nvPr>
        </p:nvSpPr>
        <p:spPr/>
        <p:txBody>
          <a:bodyPr/>
          <a:lstStyle/>
          <a:p>
            <a:r>
              <a:rPr lang="de-DE" dirty="0"/>
              <a:t>Seite </a:t>
            </a:r>
            <a:fld id="{59D7E094-598A-45B5-8F8D-211CFEDFC59D}" type="slidenum">
              <a:rPr lang="de-DE" smtClean="0"/>
              <a:pPr/>
              <a:t>42</a:t>
            </a:fld>
            <a:r>
              <a:rPr lang="de-DE" dirty="0"/>
              <a:t> ·</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299" y="1521849"/>
            <a:ext cx="3514725" cy="4669402"/>
          </a:xfrm>
          <a:prstGeom prst="rect">
            <a:avLst/>
          </a:prstGeom>
        </p:spPr>
      </p:pic>
    </p:spTree>
    <p:extLst>
      <p:ext uri="{BB962C8B-B14F-4D97-AF65-F5344CB8AC3E}">
        <p14:creationId xmlns:p14="http://schemas.microsoft.com/office/powerpoint/2010/main" val="3155529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Zentraler Raum: Deine Haltung zur Demokratie #</a:t>
            </a:r>
            <a:r>
              <a:rPr lang="de-DE" dirty="0" err="1"/>
              <a:t>DHMDemokratie</a:t>
            </a:r>
            <a:endParaRPr lang="de-DE" dirty="0"/>
          </a:p>
        </p:txBody>
      </p:sp>
      <p:sp>
        <p:nvSpPr>
          <p:cNvPr id="3" name="Inhaltsplatzhalter 2"/>
          <p:cNvSpPr>
            <a:spLocks noGrp="1"/>
          </p:cNvSpPr>
          <p:nvPr>
            <p:ph idx="1"/>
          </p:nvPr>
        </p:nvSpPr>
        <p:spPr>
          <a:xfrm>
            <a:off x="620092" y="1712708"/>
            <a:ext cx="7920000" cy="4248000"/>
          </a:xfrm>
        </p:spPr>
        <p:txBody>
          <a:bodyPr/>
          <a:lstStyle/>
          <a:p>
            <a:r>
              <a:rPr lang="de-DE" dirty="0"/>
              <a:t>Sitzgelegenheit</a:t>
            </a:r>
          </a:p>
          <a:p>
            <a:r>
              <a:rPr lang="de-DE" dirty="0"/>
              <a:t>Sieben Zitate per </a:t>
            </a:r>
            <a:r>
              <a:rPr lang="de-DE" dirty="0" err="1"/>
              <a:t>Beamer</a:t>
            </a:r>
            <a:r>
              <a:rPr lang="de-DE" dirty="0"/>
              <a:t> an die Wand geworfen:</a:t>
            </a:r>
          </a:p>
          <a:p>
            <a:endParaRPr lang="de-DE" dirty="0"/>
          </a:p>
          <a:p>
            <a:r>
              <a:rPr lang="de-DE" i="1" dirty="0"/>
              <a:t>Wer die Freiheit aufgibt, um Sicherheit zu gewinnen, der wird am Ende beides verlieren.</a:t>
            </a:r>
          </a:p>
          <a:p>
            <a:r>
              <a:rPr lang="de-DE" b="1" dirty="0"/>
              <a:t>Benjamin Franklin </a:t>
            </a:r>
          </a:p>
          <a:p>
            <a:endParaRPr lang="de-DE" i="1" dirty="0"/>
          </a:p>
          <a:p>
            <a:r>
              <a:rPr lang="de-DE" i="1" dirty="0"/>
              <a:t>Wahlen allein machen noch keine Demokratie.</a:t>
            </a:r>
          </a:p>
          <a:p>
            <a:r>
              <a:rPr lang="de-DE" b="1" dirty="0"/>
              <a:t>Barack Obama</a:t>
            </a:r>
          </a:p>
          <a:p>
            <a:r>
              <a:rPr lang="de-DE" dirty="0"/>
              <a:t> </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43</a:t>
            </a:fld>
            <a:r>
              <a:rPr lang="de-DE"/>
              <a:t>   ·</a:t>
            </a:r>
            <a:endParaRPr lang="de-DE" dirty="0"/>
          </a:p>
        </p:txBody>
      </p:sp>
    </p:spTree>
    <p:extLst>
      <p:ext uri="{BB962C8B-B14F-4D97-AF65-F5344CB8AC3E}">
        <p14:creationId xmlns:p14="http://schemas.microsoft.com/office/powerpoint/2010/main" val="326897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Aktivierungsstation</a:t>
            </a:r>
          </a:p>
        </p:txBody>
      </p:sp>
      <p:sp>
        <p:nvSpPr>
          <p:cNvPr id="3" name="Inhaltsplatzhalter 2"/>
          <p:cNvSpPr>
            <a:spLocks noGrp="1"/>
          </p:cNvSpPr>
          <p:nvPr>
            <p:ph idx="1"/>
          </p:nvPr>
        </p:nvSpPr>
        <p:spPr>
          <a:xfrm>
            <a:off x="692248" y="1676400"/>
            <a:ext cx="7920000" cy="4248000"/>
          </a:xfrm>
        </p:spPr>
        <p:txBody>
          <a:bodyPr/>
          <a:lstStyle/>
          <a:p>
            <a:r>
              <a:rPr lang="de-DE" dirty="0" err="1"/>
              <a:t>Shadowgram</a:t>
            </a:r>
            <a:endParaRPr lang="de-DE" dirty="0"/>
          </a:p>
          <a:p>
            <a:endParaRPr lang="de-DE" sz="1600" b="1" u="sng" dirty="0">
              <a:hlinkClick r:id="rId2"/>
            </a:endParaRPr>
          </a:p>
          <a:p>
            <a:r>
              <a:rPr lang="de-DE" dirty="0"/>
              <a:t>	</a:t>
            </a:r>
          </a:p>
          <a:p>
            <a:endParaRPr lang="de-DE" dirty="0"/>
          </a:p>
          <a:p>
            <a:endParaRPr lang="de-DE" dirty="0"/>
          </a:p>
          <a:p>
            <a:endParaRPr lang="de-DE" dirty="0"/>
          </a:p>
          <a:p>
            <a:endParaRPr lang="de-DE" dirty="0"/>
          </a:p>
          <a:p>
            <a:endParaRPr lang="de-DE" dirty="0"/>
          </a:p>
          <a:p>
            <a:endParaRPr lang="de-DE" dirty="0"/>
          </a:p>
          <a:p>
            <a:endParaRPr lang="de-DE" dirty="0"/>
          </a:p>
          <a:p>
            <a:r>
              <a:rPr lang="de-DE" dirty="0"/>
              <a:t>     		                 </a:t>
            </a:r>
            <a:r>
              <a:rPr lang="de-DE" sz="1600" dirty="0">
                <a:hlinkClick r:id="rId2"/>
              </a:rPr>
              <a:t>https://ars.electronica.art/futurelab/project/shadowgram/ </a:t>
            </a:r>
            <a:endParaRPr lang="de-DE" sz="1600"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44</a:t>
            </a:fld>
            <a:r>
              <a:rPr lang="de-DE"/>
              <a:t>   ·</a:t>
            </a:r>
            <a:endParaRPr lang="de-DE" dirty="0"/>
          </a:p>
        </p:txBody>
      </p:sp>
      <p:pic>
        <p:nvPicPr>
          <p:cNvPr id="14338" name="Picture 2" descr="S:\Abteilungen\A\BuV\3_Sonderausstellungen\Ausstellungen\2019.03_Demokratie-Labor\1_Labor\Konzepte\AKS Präsentation\Shadowgramm_PIC_29999_AEC_AEI_2010_flickr_5123093228_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256" y="1676400"/>
            <a:ext cx="5365992" cy="35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349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Shadowgram</a:t>
            </a: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45</a:t>
            </a:fld>
            <a:r>
              <a:rPr lang="de-DE"/>
              <a:t>   ·</a:t>
            </a:r>
            <a:endParaRPr lang="de-DE" dirty="0"/>
          </a:p>
        </p:txBody>
      </p:sp>
      <p:pic>
        <p:nvPicPr>
          <p:cNvPr id="8194" name="Picture 2" descr="S:\Abteilungen\A\BuV\3_Sonderausstellungen\Ausstellungen\2019.03_Demokratie-Labor\1_Labor\Räume_Themen\Raum 0 Zentrum 0\Shadowgram\PIC_49771_AEC_FL_2014_flickr_13915764738_jpeg-2400x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751" y="3447494"/>
            <a:ext cx="5255999" cy="262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S:\Abteilungen\A\BuV\3_Sonderausstellungen\Ausstellungen\2019.03_Demokratie-Labor\1_Labor\Konzepte\AKS Präsentation\0099_Shadowgram.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9560" y="1405260"/>
            <a:ext cx="2752649" cy="18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86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Veranstaltungen und Begleitprogramm</a:t>
            </a:r>
          </a:p>
        </p:txBody>
      </p:sp>
      <p:sp>
        <p:nvSpPr>
          <p:cNvPr id="3" name="Untertitel 2"/>
          <p:cNvSpPr>
            <a:spLocks noGrp="1"/>
          </p:cNvSpPr>
          <p:nvPr>
            <p:ph type="subTitle" idx="1"/>
          </p:nvPr>
        </p:nvSpPr>
        <p:spPr/>
        <p:txBody>
          <a:bodyPr/>
          <a:lstStyle/>
          <a:p>
            <a:r>
              <a:rPr lang="de-DE" dirty="0"/>
              <a:t>4</a:t>
            </a:r>
          </a:p>
        </p:txBody>
      </p:sp>
    </p:spTree>
    <p:extLst>
      <p:ext uri="{BB962C8B-B14F-4D97-AF65-F5344CB8AC3E}">
        <p14:creationId xmlns:p14="http://schemas.microsoft.com/office/powerpoint/2010/main" val="3488199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Achtung Demokratie! </a:t>
            </a:r>
            <a:br>
              <a:rPr lang="de-DE" dirty="0"/>
            </a:br>
            <a:r>
              <a:rPr lang="de-DE" dirty="0"/>
              <a:t>Wissenschaftszentrum Berlin für Sozialforschung (WZB)</a:t>
            </a:r>
            <a:br>
              <a:rPr lang="de-DE" dirty="0"/>
            </a:b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47</a:t>
            </a:fld>
            <a:r>
              <a:rPr lang="de-DE"/>
              <a:t>   ·</a:t>
            </a:r>
            <a:endParaRPr lang="de-DE" dirty="0"/>
          </a:p>
        </p:txBody>
      </p:sp>
      <p:sp>
        <p:nvSpPr>
          <p:cNvPr id="8" name="Textfeld 7"/>
          <p:cNvSpPr txBox="1"/>
          <p:nvPr/>
        </p:nvSpPr>
        <p:spPr>
          <a:xfrm>
            <a:off x="712099" y="1739788"/>
            <a:ext cx="7938287" cy="2308324"/>
          </a:xfrm>
          <a:prstGeom prst="rect">
            <a:avLst/>
          </a:prstGeom>
          <a:noFill/>
        </p:spPr>
        <p:txBody>
          <a:bodyPr wrap="square" rtlCol="0">
            <a:spAutoFit/>
          </a:bodyPr>
          <a:lstStyle/>
          <a:p>
            <a:pPr marL="285750" indent="-285750">
              <a:buFont typeface="Arial" panose="020B0604020202020204" pitchFamily="34" charset="0"/>
              <a:buChar char="•"/>
            </a:pPr>
            <a:r>
              <a:rPr lang="de-DE" dirty="0"/>
              <a:t>Freitag, 12. April 2019 im Rahmen der Aktionstage</a:t>
            </a:r>
          </a:p>
          <a:p>
            <a:pPr marL="285750" indent="-285750">
              <a:buFont typeface="Arial" panose="020B0604020202020204" pitchFamily="34" charset="0"/>
              <a:buChar char="•"/>
            </a:pPr>
            <a:r>
              <a:rPr lang="de-DE" dirty="0"/>
              <a:t>Moderation durch die Präsidentin Prof. Dr. Jutta </a:t>
            </a:r>
            <a:r>
              <a:rPr lang="de-DE" dirty="0" err="1"/>
              <a:t>Allmendinger</a:t>
            </a:r>
            <a:r>
              <a:rPr lang="de-DE" dirty="0"/>
              <a:t> (gewünscht)</a:t>
            </a:r>
          </a:p>
          <a:p>
            <a:pPr marL="285750" indent="-285750">
              <a:buFont typeface="Arial" panose="020B0604020202020204" pitchFamily="34" charset="0"/>
              <a:buChar char="•"/>
            </a:pPr>
            <a:r>
              <a:rPr lang="de-DE" dirty="0"/>
              <a:t>Ca. 7 Referent*innen zu Forschungsthemen mit Bezug zum Demokratie-Labor</a:t>
            </a:r>
          </a:p>
          <a:p>
            <a:pPr marL="285750" indent="-285750">
              <a:buFont typeface="Arial" panose="020B0604020202020204" pitchFamily="34" charset="0"/>
              <a:buChar char="•"/>
            </a:pPr>
            <a:r>
              <a:rPr lang="de-DE" dirty="0"/>
              <a:t>Format angelehnt an einen Science Slam; Wissenschaft und Unterhaltung</a:t>
            </a:r>
          </a:p>
          <a:p>
            <a:pPr marL="285750" indent="-285750">
              <a:buFont typeface="Arial" panose="020B0604020202020204" pitchFamily="34" charset="0"/>
              <a:buChar char="•"/>
            </a:pPr>
            <a:r>
              <a:rPr lang="de-DE" dirty="0"/>
              <a:t>Beginn 18:00 Uhr</a:t>
            </a:r>
          </a:p>
          <a:p>
            <a:pPr marL="285750" indent="-285750">
              <a:buFont typeface="Arial" panose="020B0604020202020204" pitchFamily="34" charset="0"/>
              <a:buChar char="•"/>
            </a:pPr>
            <a:r>
              <a:rPr lang="de-DE" dirty="0"/>
              <a:t>Musik – DJ – Verpflegung  </a:t>
            </a:r>
          </a:p>
          <a:p>
            <a:pPr marL="285750" indent="-285750">
              <a:buFont typeface="Arial" panose="020B0604020202020204" pitchFamily="34" charset="0"/>
              <a:buChar char="•"/>
            </a:pPr>
            <a:r>
              <a:rPr lang="de-DE" dirty="0"/>
              <a:t>Ende ca. 23/24 Uhr</a:t>
            </a:r>
          </a:p>
          <a:p>
            <a:pPr marL="285750" indent="-285750">
              <a:buFont typeface="Arial" panose="020B0604020202020204" pitchFamily="34" charset="0"/>
              <a:buChar char="•"/>
            </a:pPr>
            <a:r>
              <a:rPr lang="de-DE" dirty="0"/>
              <a:t>Weitere Programmpunkte siehe Konzeptpapier Öffentlichkeitsarbeit</a:t>
            </a:r>
          </a:p>
        </p:txBody>
      </p:sp>
    </p:spTree>
    <p:extLst>
      <p:ext uri="{BB962C8B-B14F-4D97-AF65-F5344CB8AC3E}">
        <p14:creationId xmlns:p14="http://schemas.microsoft.com/office/powerpoint/2010/main" val="865170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Diskussionsforum im Demokratie-Labor</a:t>
            </a:r>
            <a:br>
              <a:rPr lang="de-DE" dirty="0"/>
            </a:b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48</a:t>
            </a:fld>
            <a:r>
              <a:rPr lang="de-DE"/>
              <a:t>   ·</a:t>
            </a:r>
            <a:endParaRPr lang="de-DE" dirty="0"/>
          </a:p>
        </p:txBody>
      </p:sp>
      <p:sp>
        <p:nvSpPr>
          <p:cNvPr id="8" name="Textfeld 7"/>
          <p:cNvSpPr txBox="1"/>
          <p:nvPr/>
        </p:nvSpPr>
        <p:spPr>
          <a:xfrm>
            <a:off x="712099" y="1739788"/>
            <a:ext cx="7938287" cy="1200329"/>
          </a:xfrm>
          <a:prstGeom prst="rect">
            <a:avLst/>
          </a:prstGeom>
          <a:noFill/>
        </p:spPr>
        <p:txBody>
          <a:bodyPr wrap="square" rtlCol="0">
            <a:spAutoFit/>
          </a:bodyPr>
          <a:lstStyle/>
          <a:p>
            <a:pPr marL="285750" indent="-285750">
              <a:buFont typeface="Arial" panose="020B0604020202020204" pitchFamily="34" charset="0"/>
              <a:buChar char="•"/>
            </a:pPr>
            <a:r>
              <a:rPr lang="de-DE" dirty="0"/>
              <a:t>„Streitgespräche“ zweier Menschen aus dem öffentlichen bzw. politischen Leben zu Themen des Demokratie-Labors</a:t>
            </a:r>
          </a:p>
          <a:p>
            <a:pPr marL="285750" indent="-285750">
              <a:buFont typeface="Arial" panose="020B0604020202020204" pitchFamily="34" charset="0"/>
              <a:buChar char="•"/>
            </a:pPr>
            <a:r>
              <a:rPr lang="de-DE" dirty="0"/>
              <a:t>Sonntags ab 15:00 Uhr im Zentralraum des Demokratie-Labors;</a:t>
            </a:r>
          </a:p>
          <a:p>
            <a:r>
              <a:rPr lang="de-DE" dirty="0"/>
              <a:t>      Dauer: ca. 1 Stunde</a:t>
            </a:r>
          </a:p>
        </p:txBody>
      </p:sp>
    </p:spTree>
    <p:extLst>
      <p:ext uri="{BB962C8B-B14F-4D97-AF65-F5344CB8AC3E}">
        <p14:creationId xmlns:p14="http://schemas.microsoft.com/office/powerpoint/2010/main" val="1761234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Vermittlungsformate</a:t>
            </a:r>
          </a:p>
        </p:txBody>
      </p:sp>
      <p:sp>
        <p:nvSpPr>
          <p:cNvPr id="3" name="Untertitel 2"/>
          <p:cNvSpPr>
            <a:spLocks noGrp="1"/>
          </p:cNvSpPr>
          <p:nvPr>
            <p:ph type="subTitle" idx="1"/>
          </p:nvPr>
        </p:nvSpPr>
        <p:spPr/>
        <p:txBody>
          <a:bodyPr/>
          <a:lstStyle/>
          <a:p>
            <a:r>
              <a:rPr lang="de-DE" dirty="0"/>
              <a:t>5</a:t>
            </a:r>
          </a:p>
        </p:txBody>
      </p:sp>
    </p:spTree>
    <p:extLst>
      <p:ext uri="{BB962C8B-B14F-4D97-AF65-F5344CB8AC3E}">
        <p14:creationId xmlns:p14="http://schemas.microsoft.com/office/powerpoint/2010/main" val="348819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p:txBody>
          <a:bodyPr/>
          <a:lstStyle/>
          <a:p>
            <a:pPr marL="400050" indent="-400050">
              <a:buFont typeface="+mj-lt"/>
              <a:buAutoNum type="romanUcPeriod"/>
            </a:pPr>
            <a:r>
              <a:rPr lang="de-DE" dirty="0"/>
              <a:t>Eingangsbereich mit Grundrissplan, Vorstellung des Labors und Einführung in das Thema „Demokratie“</a:t>
            </a:r>
          </a:p>
          <a:p>
            <a:pPr marL="400050" indent="-400050">
              <a:buFont typeface="+mj-lt"/>
              <a:buAutoNum type="romanUcPeriod"/>
            </a:pPr>
            <a:r>
              <a:rPr lang="de-DE" dirty="0"/>
              <a:t>Zentraler Raum „Agora“ in der Mitte mit partizipativer  und aktivierender Station, Zitate bekannter Persönlichkeiten</a:t>
            </a:r>
          </a:p>
          <a:p>
            <a:pPr marL="400050" indent="-400050">
              <a:buFont typeface="+mj-lt"/>
              <a:buAutoNum type="romanUcPeriod"/>
            </a:pPr>
            <a:r>
              <a:rPr lang="de-DE" dirty="0"/>
              <a:t>7 Themenräume mit je einem Hauptobjekt , einer Frage, einem Hashtag, einem </a:t>
            </a:r>
            <a:r>
              <a:rPr lang="de-DE" dirty="0" err="1"/>
              <a:t>Raumtext</a:t>
            </a:r>
            <a:r>
              <a:rPr lang="de-DE" dirty="0"/>
              <a:t> und mindestens einer Aktivierungsstation (AKS) </a:t>
            </a:r>
          </a:p>
          <a:p>
            <a:pPr marL="400050" indent="-400050">
              <a:buFont typeface="+mj-lt"/>
              <a:buAutoNum type="romanUcPeriod"/>
            </a:pPr>
            <a:r>
              <a:rPr lang="de-DE" dirty="0"/>
              <a:t>Zeitstrahl zur liberalen und demokratischen Ereignisgeschichte in Deutschland</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5</a:t>
            </a:fld>
            <a:r>
              <a:rPr lang="de-DE"/>
              <a:t>   ·</a:t>
            </a:r>
            <a:endParaRPr lang="de-DE" dirty="0"/>
          </a:p>
        </p:txBody>
      </p:sp>
    </p:spTree>
    <p:extLst>
      <p:ext uri="{BB962C8B-B14F-4D97-AF65-F5344CB8AC3E}">
        <p14:creationId xmlns:p14="http://schemas.microsoft.com/office/powerpoint/2010/main" val="3885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Führungen und Werkstätten im Demokratie-Labor</a:t>
            </a:r>
            <a:br>
              <a:rPr lang="de-DE" dirty="0"/>
            </a:b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50</a:t>
            </a:fld>
            <a:r>
              <a:rPr lang="de-DE"/>
              <a:t>   ·</a:t>
            </a:r>
            <a:endParaRPr lang="de-DE" dirty="0"/>
          </a:p>
        </p:txBody>
      </p:sp>
      <p:sp>
        <p:nvSpPr>
          <p:cNvPr id="8" name="Textfeld 7"/>
          <p:cNvSpPr txBox="1"/>
          <p:nvPr/>
        </p:nvSpPr>
        <p:spPr>
          <a:xfrm>
            <a:off x="712099" y="1739788"/>
            <a:ext cx="7938287" cy="4247317"/>
          </a:xfrm>
          <a:prstGeom prst="rect">
            <a:avLst/>
          </a:prstGeom>
          <a:noFill/>
        </p:spPr>
        <p:txBody>
          <a:bodyPr wrap="square" rtlCol="0">
            <a:spAutoFit/>
          </a:bodyPr>
          <a:lstStyle/>
          <a:p>
            <a:pPr marL="285750" indent="-285750">
              <a:buFont typeface="Arial" panose="020B0604020202020204" pitchFamily="34" charset="0"/>
              <a:buChar char="•"/>
            </a:pPr>
            <a:r>
              <a:rPr lang="de-DE" b="1" dirty="0"/>
              <a:t>Öffentliche Führungen in Deutsch und Englisch, DGS, Einfacher Sprache, und mit Audiodeskriptionen</a:t>
            </a:r>
          </a:p>
          <a:p>
            <a:pPr marL="285750" indent="-285750">
              <a:buFont typeface="Arial" panose="020B0604020202020204" pitchFamily="34" charset="0"/>
              <a:buChar char="•"/>
            </a:pPr>
            <a:r>
              <a:rPr lang="de-DE" b="1" dirty="0"/>
              <a:t>Kombinierte Führungen in den Ausstellungen Weimar und Demokratie-Labor</a:t>
            </a:r>
          </a:p>
          <a:p>
            <a:pPr marL="285750" indent="-285750">
              <a:buFont typeface="Arial" panose="020B0604020202020204" pitchFamily="34" charset="0"/>
              <a:buChar char="•"/>
            </a:pPr>
            <a:r>
              <a:rPr lang="de-DE" b="1" dirty="0"/>
              <a:t>Führungen in mehrere Sprachen für Gruppen</a:t>
            </a:r>
          </a:p>
          <a:p>
            <a:pPr marL="285750" indent="-285750">
              <a:buFont typeface="Arial" panose="020B0604020202020204" pitchFamily="34" charset="0"/>
              <a:buChar char="•"/>
            </a:pPr>
            <a:r>
              <a:rPr lang="de-DE" b="1" dirty="0"/>
              <a:t>Familienprogramm</a:t>
            </a:r>
          </a:p>
          <a:p>
            <a:pPr marL="285750" indent="-285750">
              <a:buFont typeface="Arial" panose="020B0604020202020204" pitchFamily="34" charset="0"/>
              <a:buChar char="•"/>
            </a:pPr>
            <a:r>
              <a:rPr lang="de-DE" b="1" dirty="0"/>
              <a:t>Führungen und Werkstätten für Schulklassen</a:t>
            </a:r>
          </a:p>
          <a:p>
            <a:r>
              <a:rPr lang="de-DE" b="1" dirty="0"/>
              <a:t>	Meinung. Vielfalt. Demokratie</a:t>
            </a:r>
            <a:endParaRPr lang="de-DE" dirty="0"/>
          </a:p>
          <a:p>
            <a:r>
              <a:rPr lang="de-DE" dirty="0"/>
              <a:t>	Führung für Jahrgangsstufen 1-13. 60 Minuten. 1 € pro </a:t>
            </a:r>
            <a:r>
              <a:rPr lang="de-DE" dirty="0" err="1"/>
              <a:t>SuS</a:t>
            </a:r>
            <a:endParaRPr lang="de-DE" dirty="0"/>
          </a:p>
          <a:p>
            <a:r>
              <a:rPr lang="de-DE" b="1" dirty="0"/>
              <a:t>	Macht Demokratie!</a:t>
            </a:r>
            <a:endParaRPr lang="de-DE" dirty="0"/>
          </a:p>
          <a:p>
            <a:r>
              <a:rPr lang="de-DE" dirty="0"/>
              <a:t>	Geschichtswerkstatt für Jahrgangsstufen 3-6. 120 Minuten. 2 € pro </a:t>
            </a:r>
            <a:r>
              <a:rPr lang="de-DE" dirty="0" err="1"/>
              <a:t>SuS</a:t>
            </a:r>
            <a:endParaRPr lang="de-DE" dirty="0"/>
          </a:p>
          <a:p>
            <a:r>
              <a:rPr lang="de-DE" b="1" dirty="0"/>
              <a:t>	Die Qual der Wahl?</a:t>
            </a:r>
            <a:endParaRPr lang="de-DE" dirty="0"/>
          </a:p>
          <a:p>
            <a:r>
              <a:rPr lang="de-DE" dirty="0"/>
              <a:t>	Geschichtswerkstatt für Jahrgangsstufen 7-10. 120 Minuten. 2 € pro </a:t>
            </a:r>
            <a:r>
              <a:rPr lang="de-DE" dirty="0" err="1"/>
              <a:t>SuS</a:t>
            </a:r>
            <a:endParaRPr lang="de-DE" dirty="0"/>
          </a:p>
          <a:p>
            <a:r>
              <a:rPr lang="de-DE" b="1" dirty="0"/>
              <a:t>	Demokratisiert euch!</a:t>
            </a:r>
            <a:endParaRPr lang="de-DE" dirty="0"/>
          </a:p>
          <a:p>
            <a:r>
              <a:rPr lang="de-DE" dirty="0"/>
              <a:t>	Geschichtswerkstatt für Jahrgangsstufen 11-13. 150 Minuten. 2 € pro </a:t>
            </a:r>
            <a:r>
              <a:rPr lang="de-DE" dirty="0" err="1"/>
              <a:t>SuS</a:t>
            </a:r>
            <a:endParaRPr lang="de-DE" dirty="0"/>
          </a:p>
        </p:txBody>
      </p:sp>
    </p:spTree>
    <p:extLst>
      <p:ext uri="{BB962C8B-B14F-4D97-AF65-F5344CB8AC3E}">
        <p14:creationId xmlns:p14="http://schemas.microsoft.com/office/powerpoint/2010/main" val="678909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Ferienprogramm</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51</a:t>
            </a:fld>
            <a:r>
              <a:rPr lang="de-DE"/>
              <a:t>   ·</a:t>
            </a:r>
            <a:endParaRPr lang="de-DE" dirty="0"/>
          </a:p>
        </p:txBody>
      </p:sp>
      <p:sp>
        <p:nvSpPr>
          <p:cNvPr id="8" name="Textfeld 7"/>
          <p:cNvSpPr txBox="1"/>
          <p:nvPr/>
        </p:nvSpPr>
        <p:spPr>
          <a:xfrm>
            <a:off x="712099" y="1739788"/>
            <a:ext cx="7938287" cy="4524315"/>
          </a:xfrm>
          <a:prstGeom prst="rect">
            <a:avLst/>
          </a:prstGeom>
          <a:noFill/>
        </p:spPr>
        <p:txBody>
          <a:bodyPr wrap="square" rtlCol="0">
            <a:spAutoFit/>
          </a:bodyPr>
          <a:lstStyle/>
          <a:p>
            <a:r>
              <a:rPr lang="de-DE" b="1" dirty="0"/>
              <a:t>Gesicht zeigen! </a:t>
            </a:r>
          </a:p>
          <a:p>
            <a:pPr marL="742950" lvl="1" indent="-285750">
              <a:buFont typeface="Arial" panose="020B0604020202020204" pitchFamily="34" charset="0"/>
              <a:buChar char="•"/>
            </a:pPr>
            <a:r>
              <a:rPr lang="de-DE" dirty="0"/>
              <a:t>Workshops für Schulklassen, u.a. zu den Themen Zivilcourage, Rassismus, Identität, Flucht, Demokratie, Rechtspopulismus</a:t>
            </a:r>
          </a:p>
          <a:p>
            <a:pPr marL="742950" lvl="1" indent="-285750">
              <a:buFont typeface="Arial" panose="020B0604020202020204" pitchFamily="34" charset="0"/>
              <a:buChar char="•"/>
            </a:pPr>
            <a:r>
              <a:rPr lang="de-DE" dirty="0"/>
              <a:t>Geplant: Kombi-Workshops wie bei Ausstellung „Angezettelt“ (ein Projekttag im DHM, ein Projekttag im Lernort „7xjung“, gemeinsam buchbar)</a:t>
            </a:r>
          </a:p>
          <a:p>
            <a:pPr marL="742950" lvl="1" indent="-285750">
              <a:buFont typeface="Arial" panose="020B0604020202020204" pitchFamily="34" charset="0"/>
              <a:buChar char="•"/>
            </a:pPr>
            <a:r>
              <a:rPr lang="de-DE" dirty="0"/>
              <a:t>Treffen im Dezember geplant</a:t>
            </a:r>
          </a:p>
          <a:p>
            <a:pPr marL="742950" lvl="1" indent="-285750">
              <a:buFont typeface="Arial" panose="020B0604020202020204" pitchFamily="34" charset="0"/>
              <a:buChar char="•"/>
            </a:pPr>
            <a:endParaRPr lang="de-DE" dirty="0"/>
          </a:p>
          <a:p>
            <a:r>
              <a:rPr lang="de-DE" b="1" dirty="0"/>
              <a:t>Theater X</a:t>
            </a:r>
          </a:p>
          <a:p>
            <a:pPr marL="742950" lvl="1" indent="-285750">
              <a:buFont typeface="Arial" panose="020B0604020202020204" pitchFamily="34" charset="0"/>
              <a:buChar char="•"/>
            </a:pPr>
            <a:r>
              <a:rPr lang="de-DE" dirty="0"/>
              <a:t>Theaterprojekt mit Jugendlichen in Moabit</a:t>
            </a:r>
          </a:p>
          <a:p>
            <a:pPr marL="742950" lvl="1" indent="-285750">
              <a:buFont typeface="Arial" panose="020B0604020202020204" pitchFamily="34" charset="0"/>
              <a:buChar char="•"/>
            </a:pPr>
            <a:r>
              <a:rPr lang="de-DE" dirty="0"/>
              <a:t>Theater zu aktuellen gesellschaftlichen Themen, z.B. Identität, </a:t>
            </a:r>
            <a:r>
              <a:rPr lang="de-DE" dirty="0" err="1"/>
              <a:t>Gentrifizierung</a:t>
            </a:r>
            <a:r>
              <a:rPr lang="de-DE" dirty="0"/>
              <a:t>, </a:t>
            </a:r>
            <a:r>
              <a:rPr lang="de-DE" dirty="0" err="1"/>
              <a:t>Queersein</a:t>
            </a:r>
            <a:r>
              <a:rPr lang="de-DE" dirty="0"/>
              <a:t>, Geschlechterrollen, Heimat, Demokratie</a:t>
            </a:r>
          </a:p>
          <a:p>
            <a:pPr marL="742950" lvl="1" indent="-285750">
              <a:buFont typeface="Arial" panose="020B0604020202020204" pitchFamily="34" charset="0"/>
              <a:buChar char="•"/>
            </a:pPr>
            <a:r>
              <a:rPr lang="de-DE" dirty="0"/>
              <a:t>Möglicherweise einwöchiger Ferienworkshop im DHM in den Oster- oder Sommerferien</a:t>
            </a:r>
          </a:p>
          <a:p>
            <a:pPr marL="742950" lvl="1" indent="-285750">
              <a:buFont typeface="Arial" panose="020B0604020202020204" pitchFamily="34" charset="0"/>
              <a:buChar char="•"/>
            </a:pPr>
            <a:r>
              <a:rPr lang="de-DE" dirty="0"/>
              <a:t>Anfrage läuft; Treffen im Dezember geplant</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64011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Themen</a:t>
            </a:r>
          </a:p>
        </p:txBody>
      </p:sp>
      <p:sp>
        <p:nvSpPr>
          <p:cNvPr id="3" name="Inhaltsplatzhalter 2"/>
          <p:cNvSpPr>
            <a:spLocks noGrp="1"/>
          </p:cNvSpPr>
          <p:nvPr>
            <p:ph idx="1"/>
          </p:nvPr>
        </p:nvSpPr>
        <p:spPr/>
        <p:txBody>
          <a:bodyPr/>
          <a:lstStyle/>
          <a:p>
            <a:pPr marL="342900" indent="-342900">
              <a:buFont typeface="+mj-lt"/>
              <a:buAutoNum type="arabicPeriod"/>
            </a:pPr>
            <a:r>
              <a:rPr lang="de-DE" dirty="0"/>
              <a:t>Demokratie-Labor und Demokratieverständnis</a:t>
            </a:r>
          </a:p>
          <a:p>
            <a:pPr marL="342900" indent="-342900">
              <a:buFont typeface="+mj-lt"/>
              <a:buAutoNum type="arabicPeriod"/>
            </a:pPr>
            <a:r>
              <a:rPr lang="de-DE" dirty="0"/>
              <a:t>Staatsbürgerschaft </a:t>
            </a:r>
          </a:p>
          <a:p>
            <a:pPr marL="342900" indent="-342900">
              <a:buFont typeface="+mj-lt"/>
              <a:buAutoNum type="arabicPeriod"/>
            </a:pPr>
            <a:r>
              <a:rPr lang="de-DE" dirty="0"/>
              <a:t>Zivilgesellschaft </a:t>
            </a:r>
          </a:p>
          <a:p>
            <a:pPr marL="342900" indent="-342900">
              <a:buFont typeface="+mj-lt"/>
              <a:buAutoNum type="arabicPeriod"/>
            </a:pPr>
            <a:r>
              <a:rPr lang="de-DE" dirty="0"/>
              <a:t>Medien </a:t>
            </a:r>
          </a:p>
          <a:p>
            <a:pPr marL="342900" indent="-342900">
              <a:buFont typeface="+mj-lt"/>
              <a:buAutoNum type="arabicPeriod"/>
            </a:pPr>
            <a:r>
              <a:rPr lang="de-DE" dirty="0"/>
              <a:t>Grundrechte </a:t>
            </a:r>
          </a:p>
          <a:p>
            <a:pPr marL="342900" indent="-342900">
              <a:buFont typeface="+mj-lt"/>
              <a:buAutoNum type="arabicPeriod"/>
            </a:pPr>
            <a:r>
              <a:rPr lang="de-DE" dirty="0"/>
              <a:t>Gewaltmonopol </a:t>
            </a:r>
          </a:p>
          <a:p>
            <a:pPr marL="342900" indent="-342900">
              <a:buFont typeface="+mj-lt"/>
              <a:buAutoNum type="arabicPeriod"/>
            </a:pPr>
            <a:r>
              <a:rPr lang="de-DE" dirty="0"/>
              <a:t>Wahlen</a:t>
            </a:r>
          </a:p>
          <a:p>
            <a:pPr marL="342900" indent="-342900">
              <a:buFont typeface="+mj-lt"/>
              <a:buAutoNum type="arabicPeriod"/>
            </a:pPr>
            <a:r>
              <a:rPr lang="de-DE" dirty="0"/>
              <a:t>Soziale Gerechtigkeit </a:t>
            </a:r>
          </a:p>
          <a:p>
            <a:pPr marL="342900" indent="-342900">
              <a:buFont typeface="+mj-lt"/>
              <a:buAutoNum type="arabicPeriod"/>
            </a:pPr>
            <a:r>
              <a:rPr lang="de-DE" dirty="0"/>
              <a:t>Deine Haltung zur Demokratie</a:t>
            </a:r>
          </a:p>
          <a:p>
            <a:pPr marL="342900" indent="-342900">
              <a:buFont typeface="+mj-lt"/>
              <a:buAutoNum type="arabicPeriod"/>
            </a:pPr>
            <a:r>
              <a:rPr lang="de-DE" dirty="0"/>
              <a:t>Leseraum</a:t>
            </a:r>
          </a:p>
          <a:p>
            <a:pPr marL="285750" indent="-285750">
              <a:buFont typeface="Arial" panose="020B0604020202020204" pitchFamily="34" charset="0"/>
              <a:buChar char="•"/>
            </a:pP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dirty="0"/>
              <a:t>Präsentation  Aktivierungsstationen</a:t>
            </a:r>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6</a:t>
            </a:fld>
            <a:r>
              <a:rPr lang="de-DE"/>
              <a:t>   ·</a:t>
            </a:r>
            <a:endParaRPr lang="de-DE" dirty="0"/>
          </a:p>
        </p:txBody>
      </p:sp>
    </p:spTree>
    <p:extLst>
      <p:ext uri="{BB962C8B-B14F-4D97-AF65-F5344CB8AC3E}">
        <p14:creationId xmlns:p14="http://schemas.microsoft.com/office/powerpoint/2010/main" val="340787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Räume, Objekte, Aktivierungsstationen</a:t>
            </a:r>
          </a:p>
        </p:txBody>
      </p:sp>
      <p:sp>
        <p:nvSpPr>
          <p:cNvPr id="3" name="Untertitel 2"/>
          <p:cNvSpPr>
            <a:spLocks noGrp="1"/>
          </p:cNvSpPr>
          <p:nvPr>
            <p:ph type="subTitle" idx="1"/>
          </p:nvPr>
        </p:nvSpPr>
        <p:spPr/>
        <p:txBody>
          <a:bodyPr/>
          <a:lstStyle/>
          <a:p>
            <a:r>
              <a:rPr lang="de-DE" dirty="0"/>
              <a:t>3</a:t>
            </a:r>
          </a:p>
        </p:txBody>
      </p:sp>
    </p:spTree>
    <p:extLst>
      <p:ext uri="{BB962C8B-B14F-4D97-AF65-F5344CB8AC3E}">
        <p14:creationId xmlns:p14="http://schemas.microsoft.com/office/powerpoint/2010/main" val="420394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Eingangsraum</a:t>
            </a:r>
          </a:p>
        </p:txBody>
      </p:sp>
      <p:sp>
        <p:nvSpPr>
          <p:cNvPr id="3" name="Inhaltsplatzhalter 2"/>
          <p:cNvSpPr>
            <a:spLocks noGrp="1"/>
          </p:cNvSpPr>
          <p:nvPr>
            <p:ph idx="1"/>
          </p:nvPr>
        </p:nvSpPr>
        <p:spPr/>
        <p:txBody>
          <a:bodyPr/>
          <a:lstStyle/>
          <a:p>
            <a:endParaRPr lang="de-DE" dirty="0"/>
          </a:p>
          <a:p>
            <a:r>
              <a:rPr lang="de-DE" dirty="0"/>
              <a:t>Grundrissplan</a:t>
            </a:r>
          </a:p>
          <a:p>
            <a:r>
              <a:rPr lang="de-DE" dirty="0"/>
              <a:t>Zwei Säulen mit Texten:</a:t>
            </a:r>
          </a:p>
          <a:p>
            <a:pPr marL="285750" indent="-285750">
              <a:buFont typeface="Arial" panose="020B0604020202020204" pitchFamily="34" charset="0"/>
              <a:buChar char="•"/>
            </a:pPr>
            <a:r>
              <a:rPr lang="de-DE" dirty="0"/>
              <a:t>Wie funktioniert das Demokratie-Labor?</a:t>
            </a:r>
          </a:p>
          <a:p>
            <a:pPr marL="285750" indent="-285750">
              <a:buFont typeface="Arial" panose="020B0604020202020204" pitchFamily="34" charset="0"/>
              <a:buChar char="•"/>
            </a:pPr>
            <a:r>
              <a:rPr lang="de-DE" dirty="0"/>
              <a:t>Auf welchem Demokratie-Konzept basiert das</a:t>
            </a:r>
          </a:p>
          <a:p>
            <a:pPr lvl="1" indent="0">
              <a:buNone/>
            </a:pPr>
            <a:r>
              <a:rPr lang="de-DE" dirty="0"/>
              <a:t>   Demokratie-Labor?</a:t>
            </a:r>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dirty="0"/>
              <a:t>Präsentation  Aktivierungsstationen</a:t>
            </a:r>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8</a:t>
            </a:fld>
            <a:r>
              <a:rPr lang="de-DE"/>
              <a:t>   ·</a:t>
            </a:r>
            <a:endParaRPr lang="de-DE" dirty="0"/>
          </a:p>
        </p:txBody>
      </p:sp>
      <p:pic>
        <p:nvPicPr>
          <p:cNvPr id="4098" name="Picture 2" descr="S:\Abteilungen\A\BuV\3_Sonderausstellungen\Ausstellungen\2019.03_Demokratie-Labor\1_Labor\Räume_Themen\Raum 0 Zentrum 0\rice-disco-kugel-funky-in-silber-91780650000-1@1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735" y="1552533"/>
            <a:ext cx="2831105" cy="35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5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 ist das Volk? #</a:t>
            </a:r>
            <a:r>
              <a:rPr lang="de-DE" dirty="0" err="1"/>
              <a:t>DoppelPass</a:t>
            </a:r>
            <a:br>
              <a:rPr lang="de-DE" dirty="0"/>
            </a:br>
            <a:endParaRPr lang="de-DE" dirty="0"/>
          </a:p>
        </p:txBody>
      </p:sp>
      <p:sp>
        <p:nvSpPr>
          <p:cNvPr id="4" name="Datumsplatzhalter 3"/>
          <p:cNvSpPr>
            <a:spLocks noGrp="1"/>
          </p:cNvSpPr>
          <p:nvPr>
            <p:ph type="dt" sz="half" idx="10"/>
          </p:nvPr>
        </p:nvSpPr>
        <p:spPr/>
        <p:txBody>
          <a:bodyPr/>
          <a:lstStyle/>
          <a:p>
            <a:r>
              <a:rPr lang="de-DE"/>
              <a:t>27.11.2018  ·</a:t>
            </a:r>
            <a:endParaRPr lang="de-DE" dirty="0"/>
          </a:p>
        </p:txBody>
      </p:sp>
      <p:sp>
        <p:nvSpPr>
          <p:cNvPr id="5" name="Fußzeilenplatzhalter 4"/>
          <p:cNvSpPr>
            <a:spLocks noGrp="1"/>
          </p:cNvSpPr>
          <p:nvPr>
            <p:ph type="ftr" sz="quarter" idx="11"/>
          </p:nvPr>
        </p:nvSpPr>
        <p:spPr/>
        <p:txBody>
          <a:bodyPr/>
          <a:lstStyle/>
          <a:p>
            <a:r>
              <a:rPr lang="de-DE"/>
              <a:t>Präsentation  Aktivierungsstationen</a:t>
            </a:r>
            <a:endParaRPr lang="de-DE" dirty="0"/>
          </a:p>
        </p:txBody>
      </p:sp>
      <p:sp>
        <p:nvSpPr>
          <p:cNvPr id="6" name="Foliennummernplatzhalter 5"/>
          <p:cNvSpPr>
            <a:spLocks noGrp="1"/>
          </p:cNvSpPr>
          <p:nvPr>
            <p:ph type="sldNum" sz="quarter" idx="12"/>
          </p:nvPr>
        </p:nvSpPr>
        <p:spPr/>
        <p:txBody>
          <a:bodyPr/>
          <a:lstStyle/>
          <a:p>
            <a:r>
              <a:rPr lang="de-DE"/>
              <a:t>Seite </a:t>
            </a:r>
            <a:fld id="{59D7E094-598A-45B5-8F8D-211CFEDFC59D}" type="slidenum">
              <a:rPr lang="de-DE" smtClean="0"/>
              <a:pPr/>
              <a:t>9</a:t>
            </a:fld>
            <a:r>
              <a:rPr lang="de-DE"/>
              <a:t>   ·</a:t>
            </a:r>
            <a:endParaRPr lang="de-DE" dirty="0"/>
          </a:p>
        </p:txBody>
      </p:sp>
      <p:pic>
        <p:nvPicPr>
          <p:cNvPr id="7" name="Picture 2" descr="S:\Abteilungen\A\BuV\3_Sonderausstellungen\Ausstellungen\2019.03_Demokratielabor\3_Werbung\Trikot_b.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15551" y="1622212"/>
            <a:ext cx="2840304" cy="386618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808187" y="1537487"/>
            <a:ext cx="3252999" cy="2585323"/>
          </a:xfrm>
          <a:prstGeom prst="rect">
            <a:avLst/>
          </a:prstGeom>
          <a:noFill/>
        </p:spPr>
        <p:txBody>
          <a:bodyPr wrap="square" rtlCol="0">
            <a:spAutoFit/>
          </a:bodyPr>
          <a:lstStyle/>
          <a:p>
            <a:r>
              <a:rPr lang="de-DE" b="1" dirty="0"/>
              <a:t>Themen</a:t>
            </a:r>
          </a:p>
          <a:p>
            <a:endParaRPr lang="de-DE" dirty="0"/>
          </a:p>
          <a:p>
            <a:pPr marL="285750" indent="-285750">
              <a:buFont typeface="Arial" panose="020B0604020202020204" pitchFamily="34" charset="0"/>
              <a:buChar char="•"/>
            </a:pPr>
            <a:r>
              <a:rPr lang="de-DE" dirty="0"/>
              <a:t>Debatte um Mesut </a:t>
            </a:r>
            <a:r>
              <a:rPr lang="de-DE" dirty="0" err="1"/>
              <a:t>Özil</a:t>
            </a:r>
            <a:r>
              <a:rPr lang="de-DE" dirty="0"/>
              <a:t> </a:t>
            </a:r>
          </a:p>
          <a:p>
            <a:pPr marL="285750" indent="-285750">
              <a:buFont typeface="Arial" panose="020B0604020202020204" pitchFamily="34" charset="0"/>
              <a:buChar char="•"/>
            </a:pPr>
            <a:r>
              <a:rPr lang="de-DE" dirty="0"/>
              <a:t>Deutsche Staatsbürgerschaft im „Wandel der Zeiten“</a:t>
            </a:r>
          </a:p>
          <a:p>
            <a:pPr marL="285750" indent="-285750">
              <a:buFont typeface="Arial" panose="020B0604020202020204" pitchFamily="34" charset="0"/>
              <a:buChar char="•"/>
            </a:pPr>
            <a:r>
              <a:rPr lang="de-DE" dirty="0"/>
              <a:t>Staatsbürgerschaft und Migration</a:t>
            </a:r>
          </a:p>
          <a:p>
            <a:pPr marL="285750" indent="-285750">
              <a:buFont typeface="Arial" panose="020B0604020202020204" pitchFamily="34" charset="0"/>
              <a:buChar char="•"/>
            </a:pPr>
            <a:r>
              <a:rPr lang="de-DE" dirty="0"/>
              <a:t>Rassismus und </a:t>
            </a:r>
            <a:r>
              <a:rPr lang="de-DE" dirty="0" err="1"/>
              <a:t>Empower-ment</a:t>
            </a:r>
            <a:endParaRPr lang="de-DE" dirty="0"/>
          </a:p>
        </p:txBody>
      </p:sp>
    </p:spTree>
    <p:extLst>
      <p:ext uri="{BB962C8B-B14F-4D97-AF65-F5344CB8AC3E}">
        <p14:creationId xmlns:p14="http://schemas.microsoft.com/office/powerpoint/2010/main" val="3013870099"/>
      </p:ext>
    </p:extLst>
  </p:cSld>
  <p:clrMapOvr>
    <a:masterClrMapping/>
  </p:clrMapOvr>
</p:sld>
</file>

<file path=ppt/theme/theme1.xml><?xml version="1.0" encoding="utf-8"?>
<a:theme xmlns:a="http://schemas.openxmlformats.org/drawingml/2006/main" name="DHM_Präsentation_Standard_Hell">
  <a:themeElements>
    <a:clrScheme name="DHM">
      <a:dk1>
        <a:sysClr val="windowText" lastClr="000000"/>
      </a:dk1>
      <a:lt1>
        <a:sysClr val="window" lastClr="FFFFFF"/>
      </a:lt1>
      <a:dk2>
        <a:srgbClr val="52565E"/>
      </a:dk2>
      <a:lt2>
        <a:srgbClr val="DF0A29"/>
      </a:lt2>
      <a:accent1>
        <a:srgbClr val="F4A800"/>
      </a:accent1>
      <a:accent2>
        <a:srgbClr val="539B2A"/>
      </a:accent2>
      <a:accent3>
        <a:srgbClr val="0095C4"/>
      </a:accent3>
      <a:accent4>
        <a:srgbClr val="8F0256"/>
      </a:accent4>
      <a:accent5>
        <a:srgbClr val="EA7204"/>
      </a:accent5>
      <a:accent6>
        <a:srgbClr val="CE007B"/>
      </a:accent6>
      <a:hlink>
        <a:srgbClr val="000000"/>
      </a:hlink>
      <a:folHlink>
        <a:srgbClr val="000000"/>
      </a:folHlink>
    </a:clrScheme>
    <a:fontScheme name="DHM">
      <a:majorFont>
        <a:latin typeface="Corbel"/>
        <a:ea typeface=""/>
        <a:cs typeface=""/>
      </a:majorFont>
      <a:minorFont>
        <a:latin typeface="Corbe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DHM_Präsentation_Standard_Hell</Template>
  <TotalTime>0</TotalTime>
  <Words>1945</Words>
  <Application>Microsoft Office PowerPoint</Application>
  <PresentationFormat>Bildschirmpräsentation (4:3)</PresentationFormat>
  <Paragraphs>413</Paragraphs>
  <Slides>51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51</vt:i4>
      </vt:variant>
    </vt:vector>
  </HeadingPairs>
  <TitlesOfParts>
    <vt:vector size="56" baseType="lpstr">
      <vt:lpstr>Arial Unicode MS</vt:lpstr>
      <vt:lpstr>Arial</vt:lpstr>
      <vt:lpstr>Calibri</vt:lpstr>
      <vt:lpstr>Corbel</vt:lpstr>
      <vt:lpstr>DHM_Präsentation_Standard_Hell</vt:lpstr>
      <vt:lpstr>Demokratie-Labor Fragen – Diskutieren - Mitmachen  </vt:lpstr>
      <vt:lpstr>Projektdaten</vt:lpstr>
      <vt:lpstr>Projektdaten Demokratie-Labor</vt:lpstr>
      <vt:lpstr>Gliederung</vt:lpstr>
      <vt:lpstr>Gliederung</vt:lpstr>
      <vt:lpstr>Themen</vt:lpstr>
      <vt:lpstr>Räume, Objekte, Aktivierungsstationen</vt:lpstr>
      <vt:lpstr>Eingangsraum</vt:lpstr>
      <vt:lpstr>Wer ist das Volk? #DoppelPass </vt:lpstr>
      <vt:lpstr>DFB-Fan-Trikot von Mesut Özil</vt:lpstr>
      <vt:lpstr>Bevölkerung mit Migrationshintergrund in Deutschland</vt:lpstr>
      <vt:lpstr>Aktivierungsstation</vt:lpstr>
      <vt:lpstr>Geht das auch anders? #Zusammen </vt:lpstr>
      <vt:lpstr>Aktivierungsstation</vt:lpstr>
      <vt:lpstr>Bürgerbegehren, Bürgerinitiativen, Großdemonstrationen</vt:lpstr>
      <vt:lpstr>Wie frei ist meine Meinung? #Meinungsfreiheit </vt:lpstr>
      <vt:lpstr>Aktivierungsstation</vt:lpstr>
      <vt:lpstr>Aktivierungsstation für Gruppen</vt:lpstr>
      <vt:lpstr>Gleiche Rechte für alle? #Grundrechte </vt:lpstr>
      <vt:lpstr>Interviewpartnerinnen</vt:lpstr>
      <vt:lpstr>Aktivierungsstation</vt:lpstr>
      <vt:lpstr>Grundrechte: Für wen gelten sie?</vt:lpstr>
      <vt:lpstr>Statistik über Petitionen in Deutschland</vt:lpstr>
      <vt:lpstr>Statistik über Petitionen in Deutschland</vt:lpstr>
      <vt:lpstr>Das Grundgesetz zum Mitnehmen</vt:lpstr>
      <vt:lpstr>Gibt es gute Gewalt? #Gewaltmonopol</vt:lpstr>
      <vt:lpstr>Aktivierungsstation</vt:lpstr>
      <vt:lpstr>Hausordnung der JVA Tegel </vt:lpstr>
      <vt:lpstr>Hausordnung der JVA Tegel</vt:lpstr>
      <vt:lpstr>Sind Wahlen demokratisch? #DeineWahl </vt:lpstr>
      <vt:lpstr>Aktivierungsstation</vt:lpstr>
      <vt:lpstr>Wahlprogramm der CDU/CSU</vt:lpstr>
      <vt:lpstr>Wahlprogramm SPD</vt:lpstr>
      <vt:lpstr>Wahlprogramm der FDP</vt:lpstr>
      <vt:lpstr>Statistik über in Deutschland lebende Bevölkerungsgruppen</vt:lpstr>
      <vt:lpstr>Statistik zu in Deutschland lebenden Bevölkerungsgruppen</vt:lpstr>
      <vt:lpstr>Welche Ungleichheiten verträgt Demokratie? #SozialeGerechtigkeit </vt:lpstr>
      <vt:lpstr>Aktivierungsstation</vt:lpstr>
      <vt:lpstr>Statistik zu Bildungsausgaben</vt:lpstr>
      <vt:lpstr>Statistik zu Bildungsausgaben</vt:lpstr>
      <vt:lpstr>Statistik zur Vermögensverteilung</vt:lpstr>
      <vt:lpstr>Einfluss der Wirtschaft auf die Politik?</vt:lpstr>
      <vt:lpstr>Zentraler Raum: Deine Haltung zur Demokratie #DHMDemokratie</vt:lpstr>
      <vt:lpstr>Aktivierungsstation</vt:lpstr>
      <vt:lpstr>Shadowgram</vt:lpstr>
      <vt:lpstr>Veranstaltungen und Begleitprogramm</vt:lpstr>
      <vt:lpstr>Achtung Demokratie!  Wissenschaftszentrum Berlin für Sozialforschung (WZB) </vt:lpstr>
      <vt:lpstr>Diskussionsforum im Demokratie-Labor </vt:lpstr>
      <vt:lpstr>Vermittlungsformate</vt:lpstr>
      <vt:lpstr>Führungen und Werkstätten im Demokratie-Labor </vt:lpstr>
      <vt:lpstr>Ferienprogramm</vt:lpstr>
    </vt:vector>
  </TitlesOfParts>
  <Company>DHM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Demokratie-Labor</dc:title>
  <dc:creator>Patrick Helber</dc:creator>
  <cp:lastModifiedBy>Brigitte Vogel-Janotta</cp:lastModifiedBy>
  <cp:revision>122</cp:revision>
  <dcterms:created xsi:type="dcterms:W3CDTF">2018-11-19T10:12:06Z</dcterms:created>
  <dcterms:modified xsi:type="dcterms:W3CDTF">2025-11-20T10:48:50Z</dcterms:modified>
</cp:coreProperties>
</file>